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7" r:id="rId2"/>
    <p:sldId id="270" r:id="rId3"/>
    <p:sldId id="268" r:id="rId4"/>
    <p:sldId id="258" r:id="rId5"/>
    <p:sldId id="259" r:id="rId6"/>
    <p:sldId id="261" r:id="rId7"/>
    <p:sldId id="260" r:id="rId8"/>
    <p:sldId id="269" r:id="rId9"/>
    <p:sldId id="265" r:id="rId10"/>
    <p:sldId id="266" r:id="rId11"/>
    <p:sldId id="264" r:id="rId12"/>
    <p:sldId id="256" r:id="rId13"/>
    <p:sldId id="257" r:id="rId14"/>
    <p:sldId id="262" r:id="rId15"/>
    <p:sldId id="263" r:id="rId16"/>
    <p:sldId id="271" r:id="rId17"/>
    <p:sldId id="272" r:id="rId18"/>
    <p:sldId id="273" r:id="rId19"/>
    <p:sldId id="274" r:id="rId20"/>
    <p:sldId id="284" r:id="rId21"/>
    <p:sldId id="276" r:id="rId22"/>
    <p:sldId id="278" r:id="rId23"/>
    <p:sldId id="279" r:id="rId24"/>
    <p:sldId id="277" r:id="rId25"/>
    <p:sldId id="288" r:id="rId26"/>
    <p:sldId id="289" r:id="rId27"/>
    <p:sldId id="287" r:id="rId28"/>
    <p:sldId id="290" r:id="rId29"/>
    <p:sldId id="291" r:id="rId30"/>
    <p:sldId id="292" r:id="rId31"/>
    <p:sldId id="293" r:id="rId32"/>
    <p:sldId id="282" r:id="rId33"/>
    <p:sldId id="283" r:id="rId34"/>
    <p:sldId id="275" r:id="rId35"/>
    <p:sldId id="285" r:id="rId36"/>
    <p:sldId id="294" r:id="rId37"/>
    <p:sldId id="286" r:id="rId38"/>
    <p:sldId id="295" r:id="rId39"/>
    <p:sldId id="296" r:id="rId40"/>
    <p:sldId id="297" r:id="rId41"/>
    <p:sldId id="305" r:id="rId42"/>
    <p:sldId id="299" r:id="rId43"/>
    <p:sldId id="301" r:id="rId44"/>
    <p:sldId id="306" r:id="rId45"/>
    <p:sldId id="302" r:id="rId46"/>
    <p:sldId id="303" r:id="rId47"/>
    <p:sldId id="307" r:id="rId48"/>
    <p:sldId id="304" r:id="rId49"/>
    <p:sldId id="308" r:id="rId50"/>
    <p:sldId id="309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2" autoAdjust="0"/>
    <p:restoredTop sz="88630" autoAdjust="0"/>
  </p:normalViewPr>
  <p:slideViewPr>
    <p:cSldViewPr snapToGrid="0">
      <p:cViewPr>
        <p:scale>
          <a:sx n="66" d="100"/>
          <a:sy n="66" d="100"/>
        </p:scale>
        <p:origin x="118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6700C-C8CB-4017-895E-E081F007F730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D5FB2-C2FA-49D7-B717-FA6CDE2F0C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40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D%A1%E5%BD%A2%E7%A0%81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对交通路牌，在行进的过程中</a:t>
            </a:r>
            <a:r>
              <a:rPr lang="en-US" altLang="zh-CN" dirty="0"/>
              <a:t>Lidar</a:t>
            </a:r>
            <a:r>
              <a:rPr lang="zh-CN" altLang="en-US" dirty="0"/>
              <a:t>对其多次采样。对多次采样的结果进行融合，获得一个高密度的点云结果，对这个结果进行解码。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866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一种高密度的，可以嵌入任意数量数字的，长度可变化的数字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条形码"/>
              </a:rPr>
              <a:t>条形码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码主要运用在物流行业与仓储业中。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641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扫码枪的工艺不同，精度不同，误码来源不同，编码容量不同，会不会反着或者斜着，采用不同的编码方式。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335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最大版本</a:t>
            </a:r>
            <a:r>
              <a:rPr lang="en-US" altLang="zh-CN" dirty="0"/>
              <a:t>40</a:t>
            </a:r>
            <a:r>
              <a:rPr lang="zh-CN" altLang="en-US" dirty="0"/>
              <a:t>， </a:t>
            </a:r>
            <a:r>
              <a:rPr lang="en-US" altLang="zh-CN" dirty="0"/>
              <a:t>177*177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474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3</a:t>
            </a:r>
            <a:r>
              <a:rPr lang="zh-CN" altLang="en-US" dirty="0"/>
              <a:t>的目的是让</a:t>
            </a:r>
            <a:r>
              <a:rPr lang="en-US" altLang="zh-CN" dirty="0"/>
              <a:t>QR</a:t>
            </a:r>
            <a:r>
              <a:rPr lang="zh-CN" altLang="en-US" dirty="0"/>
              <a:t>码被扫码器认出来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517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里德</a:t>
            </a:r>
            <a:r>
              <a:rPr lang="en-US" altLang="zh-CN" dirty="0"/>
              <a:t>-</a:t>
            </a:r>
            <a:r>
              <a:rPr lang="zh-CN" altLang="en-US" dirty="0"/>
              <a:t>所罗门码是一种前向错误更正的信道编码，对由校正过采样数据所产生的有效多项式。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数据是由对应的二进制编码而来的。里德</a:t>
            </a:r>
            <a:r>
              <a:rPr lang="en-US" altLang="zh-CN" dirty="0"/>
              <a:t>-</a:t>
            </a:r>
            <a:r>
              <a:rPr lang="zh-CN" altLang="en-US" dirty="0"/>
              <a:t>所罗门编码可以允许随便修改一定数量的格子，仍能恢复出原始数据（下面的所有片子讲这一个问题）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390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假设有</a:t>
            </a:r>
            <a:r>
              <a:rPr lang="en-US" altLang="zh-CN" dirty="0"/>
              <a:t>4</a:t>
            </a:r>
            <a:r>
              <a:rPr lang="zh-CN" altLang="en-US" dirty="0"/>
              <a:t>个数字，任意的两格修改成其他数字，能够识别出是哪两个格子被修改并恢复出原来的数字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即需要确定错误位置 </a:t>
            </a:r>
            <a:r>
              <a:rPr lang="en-US" altLang="zh-CN" dirty="0"/>
              <a:t>e1, e2,</a:t>
            </a:r>
            <a:r>
              <a:rPr lang="zh-CN" altLang="en-US" dirty="0"/>
              <a:t>错误大小</a:t>
            </a:r>
            <a:r>
              <a:rPr lang="en-US" altLang="zh-CN" dirty="0"/>
              <a:t>y1, y2</a:t>
            </a:r>
          </a:p>
          <a:p>
            <a:endParaRPr lang="en-US" altLang="zh-CN" dirty="0"/>
          </a:p>
          <a:p>
            <a:r>
              <a:rPr lang="zh-CN" altLang="en-US" dirty="0"/>
              <a:t>（下面以一个具体的例子讲解这个算法）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9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群论基础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加法和减法一样，都是异或操作，无论怎么加减都会得到域内的数字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伽罗瓦域的乘除法。先模二乘，再对各位作异或，再对一个固定值</a:t>
            </a:r>
            <a:r>
              <a:rPr lang="en-US" altLang="zh-CN" dirty="0"/>
              <a:t>1011</a:t>
            </a:r>
            <a:r>
              <a:rPr lang="zh-CN" altLang="en-US" dirty="0"/>
              <a:t>作模二除法，得到余数</a:t>
            </a:r>
            <a:r>
              <a:rPr lang="en-US" altLang="zh-CN" dirty="0"/>
              <a:t>100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域是一种交换含幺环，定义的时候要求它满足这些性质</a:t>
            </a:r>
            <a:r>
              <a:rPr lang="en-US" altLang="zh-CN" dirty="0"/>
              <a:t>1</a:t>
            </a:r>
            <a:r>
              <a:rPr lang="zh-CN" altLang="en-US" dirty="0"/>
              <a:t>：它定义在某个集合上，这个集合要满足加法和乘法的封闭性，也是就是元素</a:t>
            </a:r>
            <a:r>
              <a:rPr lang="en-US" altLang="zh-CN" dirty="0"/>
              <a:t>a</a:t>
            </a:r>
            <a:r>
              <a:rPr lang="zh-CN" altLang="en-US" dirty="0"/>
              <a:t>属于集合</a:t>
            </a:r>
            <a:r>
              <a:rPr lang="en-US" altLang="zh-CN" dirty="0"/>
              <a:t>R</a:t>
            </a:r>
            <a:r>
              <a:rPr lang="zh-CN" altLang="en-US" dirty="0"/>
              <a:t>，你的加法和乘法作用在元素</a:t>
            </a:r>
            <a:r>
              <a:rPr lang="en-US" altLang="zh-CN" dirty="0"/>
              <a:t>a</a:t>
            </a:r>
            <a:r>
              <a:rPr lang="zh-CN" altLang="en-US" dirty="0"/>
              <a:t>上构成了一个新的元素</a:t>
            </a:r>
            <a:r>
              <a:rPr lang="en-US" altLang="zh-CN" dirty="0"/>
              <a:t>b</a:t>
            </a:r>
            <a:r>
              <a:rPr lang="zh-CN" altLang="en-US" dirty="0"/>
              <a:t>这个</a:t>
            </a:r>
            <a:r>
              <a:rPr lang="en-US" altLang="zh-CN" dirty="0"/>
              <a:t>b</a:t>
            </a:r>
            <a:r>
              <a:rPr lang="zh-CN" altLang="en-US" dirty="0"/>
              <a:t>也要属于集合</a:t>
            </a:r>
            <a:r>
              <a:rPr lang="en-US" altLang="zh-CN" dirty="0"/>
              <a:t>R 2 </a:t>
            </a:r>
            <a:r>
              <a:rPr lang="zh-CN" altLang="en-US" dirty="0"/>
              <a:t>结合律 </a:t>
            </a:r>
            <a:r>
              <a:rPr lang="en-US" altLang="zh-CN" dirty="0"/>
              <a:t>3 </a:t>
            </a:r>
            <a:r>
              <a:rPr lang="zh-CN" altLang="en-US" dirty="0"/>
              <a:t>交换律 </a:t>
            </a:r>
            <a:r>
              <a:rPr lang="en-US" altLang="zh-CN" dirty="0"/>
              <a:t>4</a:t>
            </a:r>
            <a:r>
              <a:rPr lang="zh-CN" altLang="en-US" dirty="0"/>
              <a:t>乘法对加法满足分配律 </a:t>
            </a:r>
            <a:r>
              <a:rPr lang="en-US" altLang="zh-CN" dirty="0"/>
              <a:t>5 </a:t>
            </a:r>
            <a:r>
              <a:rPr lang="zh-CN" altLang="en-US" dirty="0"/>
              <a:t>存在加法恒元</a:t>
            </a:r>
            <a:r>
              <a:rPr lang="en-US" altLang="zh-CN" dirty="0"/>
              <a:t>0</a:t>
            </a:r>
            <a:r>
              <a:rPr lang="zh-CN" altLang="en-US" dirty="0"/>
              <a:t>， 和乘法恒元</a:t>
            </a:r>
            <a:r>
              <a:rPr lang="en-US" altLang="zh-CN" dirty="0"/>
              <a:t>1 6</a:t>
            </a:r>
            <a:r>
              <a:rPr lang="zh-CN" altLang="en-US" dirty="0"/>
              <a:t>存在加法逆元即</a:t>
            </a:r>
            <a:r>
              <a:rPr lang="en-US" altLang="zh-CN" dirty="0"/>
              <a:t>a+</a:t>
            </a:r>
            <a:r>
              <a:rPr lang="zh-CN" altLang="en-US" dirty="0"/>
              <a:t>（</a:t>
            </a:r>
            <a:r>
              <a:rPr lang="en-US" altLang="zh-CN" dirty="0"/>
              <a:t>-a</a:t>
            </a:r>
            <a:r>
              <a:rPr lang="zh-CN" altLang="en-US" dirty="0"/>
              <a:t>）</a:t>
            </a:r>
            <a:r>
              <a:rPr lang="en-US" altLang="zh-CN" dirty="0"/>
              <a:t>=0</a:t>
            </a:r>
            <a:r>
              <a:rPr lang="zh-CN" altLang="en-US" dirty="0"/>
              <a:t>，存在乘法恒元</a:t>
            </a:r>
            <a:r>
              <a:rPr lang="en-US" altLang="zh-CN" dirty="0"/>
              <a:t>a*a^(-1)=1(</a:t>
            </a:r>
            <a:r>
              <a:rPr lang="zh-CN" altLang="en-US" dirty="0"/>
              <a:t>除</a:t>
            </a:r>
            <a:r>
              <a:rPr lang="en-US" altLang="zh-CN" dirty="0"/>
              <a:t>0</a:t>
            </a:r>
            <a:r>
              <a:rPr lang="zh-CN" altLang="en-US" dirty="0"/>
              <a:t>以外</a:t>
            </a:r>
            <a:r>
              <a:rPr lang="en-US" altLang="zh-CN" dirty="0"/>
              <a:t>)</a:t>
            </a:r>
            <a:br>
              <a:rPr lang="en-US" altLang="zh-CN" dirty="0"/>
            </a:b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2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3cm   -&gt;20 bar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559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53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第一个阶段，使用基于</a:t>
            </a:r>
            <a:r>
              <a:rPr lang="en-US" altLang="zh-CN" dirty="0"/>
              <a:t>NN</a:t>
            </a:r>
            <a:r>
              <a:rPr lang="zh-CN" altLang="en-US" dirty="0"/>
              <a:t>的</a:t>
            </a:r>
            <a:r>
              <a:rPr lang="en-US" altLang="zh-CN" dirty="0"/>
              <a:t>Lidar</a:t>
            </a:r>
            <a:r>
              <a:rPr lang="zh-CN" altLang="en-US" dirty="0"/>
              <a:t>识别方案，像识别车和人一样，将交通标志识别出来（这个是</a:t>
            </a:r>
            <a:r>
              <a:rPr lang="en-US" altLang="zh-CN" dirty="0"/>
              <a:t>Lidar</a:t>
            </a:r>
            <a:r>
              <a:rPr lang="zh-CN" altLang="en-US" dirty="0"/>
              <a:t>本身就要干的）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第二个阶段，对识别出的</a:t>
            </a:r>
            <a:r>
              <a:rPr lang="en-US" altLang="zh-CN" dirty="0"/>
              <a:t>traffic sign </a:t>
            </a:r>
            <a:r>
              <a:rPr lang="zh-CN" altLang="en-US" dirty="0"/>
              <a:t>使用快速点云配准（多帧融合到一帧上去）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第三个阶段，纠错、校准双曲线扭曲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第四个阶段，解码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775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对同一个条纹，进行不同粒度的采样，进行综合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71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左护线：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为辅助码，不代表任何资料，列印长度比一般资料长，逻辑形态为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代表黑，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代表白）</a:t>
            </a:r>
            <a:endParaRPr lang="en-US" altLang="zh-CN" dirty="0"/>
          </a:p>
          <a:p>
            <a:r>
              <a:rPr lang="zh-CN" altLang="en-US" dirty="0"/>
              <a:t>左资料码：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护线和中间间隔线的条码部分，共六位数字资料，其编码方式取决于导入值的大小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间隔线：为辅助码，区分左资料码与右资料码使用，逻辑型态为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01010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右资料码：位于右护线与间隔线之间的部分。包括五位产品代码与一位检查码。其编码方式采用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类编码规则</a:t>
            </a:r>
            <a:endParaRPr lang="en-US" altLang="zh-CN" dirty="0"/>
          </a:p>
          <a:p>
            <a:r>
              <a:rPr lang="zh-CN" altLang="en-US" dirty="0"/>
              <a:t>右护线：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辅助码，列印长度与左护线、中间间隔线相同，逻辑型态亦为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840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扫码枪一次性“滴”扫完了整个条形码，实际上是串行的，慢动作来看就是，从这边第一个黑条一个一个往右边扫描，直到扫完这</a:t>
            </a:r>
            <a:r>
              <a:rPr lang="en-US" altLang="zh-CN" dirty="0"/>
              <a:t>95</a:t>
            </a:r>
            <a:r>
              <a:rPr lang="zh-CN" altLang="en-US" dirty="0"/>
              <a:t>个条（指的是单位宽度</a:t>
            </a:r>
            <a:r>
              <a:rPr lang="en-US" altLang="zh-CN" dirty="0"/>
              <a:t>0.33mm</a:t>
            </a:r>
            <a:r>
              <a:rPr lang="zh-CN" altLang="en-US" dirty="0"/>
              <a:t>的条，很宽的黑色条是包含了好几个黑条）。那么扫到的这些条，按照组成规则，会自动去掉起始符，中间分隔符，终止符，剩下了真正有用的条。现在前</a:t>
            </a:r>
            <a:r>
              <a:rPr lang="en-US" altLang="zh-CN" dirty="0"/>
              <a:t>7</a:t>
            </a:r>
            <a:r>
              <a:rPr lang="zh-CN" altLang="en-US" dirty="0"/>
              <a:t>个条（黑条代表二进制</a:t>
            </a:r>
            <a:r>
              <a:rPr lang="en-US" altLang="zh-CN" dirty="0"/>
              <a:t>1</a:t>
            </a:r>
            <a:r>
              <a:rPr lang="zh-CN" altLang="en-US" dirty="0"/>
              <a:t>，白条代表</a:t>
            </a:r>
            <a:r>
              <a:rPr lang="en-US" altLang="zh-CN" dirty="0"/>
              <a:t>0</a:t>
            </a:r>
            <a:r>
              <a:rPr lang="zh-CN" altLang="en-US" dirty="0"/>
              <a:t>）就会根据下面这个表</a:t>
            </a:r>
            <a:r>
              <a:rPr lang="en-US" altLang="zh-CN" dirty="0"/>
              <a:t>EAN-13</a:t>
            </a:r>
            <a:r>
              <a:rPr lang="zh-CN" altLang="en-US" dirty="0"/>
              <a:t>查找出对应的字符，并记录其左右性和奇偶性，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左边数字的二进制码的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的个数可能是奇也可能是偶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但右边的全部都是偶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只要扫出来的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个数每个数二进制代码都是偶数个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那它就一定在右边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有奇有偶的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或者全为奇数的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那就在左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382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奇偶性是指包含</a:t>
            </a:r>
            <a:r>
              <a:rPr lang="en-US" altLang="zh-CN" dirty="0"/>
              <a:t>1</a:t>
            </a:r>
            <a:r>
              <a:rPr lang="zh-CN" altLang="en-US" dirty="0"/>
              <a:t>的个数是奇数个还是偶数个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944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D5FB2-C2FA-49D7-B717-FA6CDE2F0CE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373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645D9-37BA-48B0-A9F9-B9163396C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24E2617-11F7-4CB6-9FB2-44761421AF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C3A539-2177-4431-8554-9495EACF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7C9C34-2875-4998-8013-3CCD594E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F3E258-DEF5-492A-B645-D739E8D9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423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2B181-014D-49EB-A5EC-939A280B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57DF9D4-D412-488A-9062-BDCD432D7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0E89EE-6135-47A3-B2E1-66349663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06BAF-C645-445A-815F-BECE8B1E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4BB82E-4CEF-4D3F-9FA8-75D040A3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3331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464844-D6C7-4CEF-A58E-B8D4910E92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7D7C848-DDCC-4059-8DCF-995B30822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48663-CE22-408B-8A21-39DB44A6D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C0E30-0686-48A0-903F-13A1CDA38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658FEB-98CE-4F8F-90C8-2918063FA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38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D3174-4475-4C62-A950-89A39321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CEA68B-E9F7-4DFC-90AA-00A7FDC26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44FED7-19B2-4BFD-96DB-FD1772BB7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03657D-D240-46F1-A5A2-A04C450DD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3B2F09-D78F-4766-A7BD-D240FB76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0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E3DC6-6193-42E0-A732-EB4A6D0A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4A612C-D9B3-47BB-A713-2F0F388B9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C5BFBA-21FD-4B5D-A2D3-D12455D6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D8F2BD-87FD-44C7-93FB-4F2A529E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94F53E-B100-439E-AF39-71FE83AC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411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29396-615F-420F-8001-EF37EF97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66D215-2A09-4BDB-8C7B-27DFDDEEE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3290C42-BA6C-4AD9-BE58-38B7D7693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4A82D3C-38C0-46EA-BCC4-7A9E3E127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2349CB-CD58-42E6-971F-1F8D63131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C61A34-583C-4B79-980D-BBB8F5BB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7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06EFE8-9085-4E50-BE48-3778EAD3A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D268E4-21AC-48F1-9532-DB6B097F5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8EEFFBF-AAB4-4913-B80E-08D7BED3E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F3633B-19C2-4A93-91CF-444EE886D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331F34-0349-4B0E-9621-484523E12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0B368F-E06F-46F8-96BC-FB24BD57B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4F16FB-8C60-4757-A771-595633DD7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C7A84F-F229-4D0B-BF37-5B388547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62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385F1D-5823-4AA6-859C-B376A0F1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5EE0790-B096-43F3-84F6-7FB4C80B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64FB5A-D53A-42E2-8BE9-565C0096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A09153-728A-4CF5-924E-16D87FD0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58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7268A0-B1FE-49DA-8CE6-DDA24992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C1567C-FA7D-4538-A4E4-AA53FADEF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ACB39A-3A0C-407C-9D81-86AC0357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198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21539-C131-45EB-940B-9D502AF0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38AEA7-7CF7-4D4D-B64B-F6B83A60F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6BB5B5-50E1-43F4-A0FD-C28D73E90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2B8F03-B543-4F6E-8936-D8F3C2CC4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ABA7E4-D2A4-4164-8E8B-1B3E0B12E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7F2287-9121-4850-9CE3-79554D09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8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F97912-B2B7-4C1D-ACD8-D3C8BE51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0FEF0F-83E1-4B5C-8ED9-5D73E5B0A9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2486CA-7757-4641-971D-1DE7647FF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740332-72CC-4EFA-8F8E-EB846B6C5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1983B0-BB47-453F-A2D7-03D583D7A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389AB1-BC63-434A-858C-0C5721E4F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36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D047651-43D3-432E-818E-5DEB5A369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896E72-23AD-4942-8CAB-D6B6E9298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3EB0A3-741D-44E2-AB40-4E3224AB7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FD4F1-AE63-43EF-A51B-B6F8A9D950E6}" type="datetimeFigureOut">
              <a:rPr lang="zh-CN" altLang="en-US" smtClean="0"/>
              <a:t>2021/10/27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01A33-E627-4A56-B9F5-49B9511A49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CAD653-9FEA-40EA-96E1-81C442A34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347CB-3CC4-45FC-836A-984B3210D2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59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78198FE-3CC1-45E1-BFB8-CDD41A203DE8}"/>
              </a:ext>
            </a:extLst>
          </p:cNvPr>
          <p:cNvSpPr txBox="1"/>
          <p:nvPr/>
        </p:nvSpPr>
        <p:spPr>
          <a:xfrm>
            <a:off x="350982" y="489527"/>
            <a:ext cx="10653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Title</a:t>
            </a:r>
            <a:r>
              <a:rPr lang="zh-CN" altLang="en-US" sz="2400" dirty="0"/>
              <a:t>： 赋予激光雷达识别交通指示牌的能力</a:t>
            </a:r>
            <a:endParaRPr lang="en-US" altLang="zh-CN" sz="2400" dirty="0"/>
          </a:p>
          <a:p>
            <a:r>
              <a:rPr lang="en-US" altLang="zh-CN" sz="2400" dirty="0" err="1"/>
              <a:t>LiCode</a:t>
            </a:r>
            <a:r>
              <a:rPr lang="en-US" altLang="zh-CN" sz="2400" dirty="0"/>
              <a:t>: Enabling Lidar the Ability to Identify Traffic Warning Signs with Barcode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D846E5-B945-47C2-998F-3A44D9D16F0F}"/>
              </a:ext>
            </a:extLst>
          </p:cNvPr>
          <p:cNvSpPr txBox="1"/>
          <p:nvPr/>
        </p:nvSpPr>
        <p:spPr>
          <a:xfrm>
            <a:off x="350982" y="1681017"/>
            <a:ext cx="7571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Motivation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r>
              <a:rPr lang="zh-CN" altLang="en-US" sz="2400" dirty="0"/>
              <a:t>车辆智能很高，但路上的智能基础设施智能程度不高；</a:t>
            </a:r>
            <a:endParaRPr lang="en-US" altLang="zh-CN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651FDD-5DDA-437C-8DA2-572A4B7DC4D4}"/>
              </a:ext>
            </a:extLst>
          </p:cNvPr>
          <p:cNvSpPr txBox="1"/>
          <p:nvPr/>
        </p:nvSpPr>
        <p:spPr>
          <a:xfrm>
            <a:off x="350982" y="2872507"/>
            <a:ext cx="4629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System Model:</a:t>
            </a:r>
          </a:p>
          <a:p>
            <a:r>
              <a:rPr lang="zh-CN" altLang="en-US" sz="2400" dirty="0"/>
              <a:t>商用</a:t>
            </a:r>
            <a:r>
              <a:rPr lang="en-US" altLang="zh-CN" sz="2400" dirty="0"/>
              <a:t>lidar(</a:t>
            </a:r>
            <a:r>
              <a:rPr lang="zh-CN" altLang="en-US" sz="2400" dirty="0"/>
              <a:t>车载</a:t>
            </a:r>
            <a:r>
              <a:rPr lang="en-US" altLang="zh-CN" sz="2400" dirty="0"/>
              <a:t>)</a:t>
            </a:r>
            <a:r>
              <a:rPr lang="zh-CN" altLang="en-US" sz="2400" dirty="0"/>
              <a:t>；路牌可以做修改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4BBBA19-BBE4-4303-BFCB-04E680C31376}"/>
              </a:ext>
            </a:extLst>
          </p:cNvPr>
          <p:cNvSpPr txBox="1"/>
          <p:nvPr/>
        </p:nvSpPr>
        <p:spPr>
          <a:xfrm>
            <a:off x="350982" y="4063997"/>
            <a:ext cx="921758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Challenge:</a:t>
            </a:r>
          </a:p>
          <a:p>
            <a:pPr marL="457200" indent="-457200">
              <a:buAutoNum type="arabicPeriod"/>
            </a:pPr>
            <a:r>
              <a:rPr lang="zh-CN" altLang="en-US" sz="2400" dirty="0"/>
              <a:t>点云的密度不够，编码容量有限</a:t>
            </a:r>
            <a:r>
              <a:rPr lang="en-US" altLang="zh-CN" sz="2400" dirty="0"/>
              <a:t>---</a:t>
            </a:r>
            <a:r>
              <a:rPr lang="en-US" altLang="zh-CN" sz="2400" dirty="0">
                <a:sym typeface="Wingdings" panose="05000000000000000000" pitchFamily="2" charset="2"/>
              </a:rPr>
              <a:t></a:t>
            </a:r>
            <a:r>
              <a:rPr lang="zh-CN" altLang="en-US" sz="2400" dirty="0">
                <a:sym typeface="Wingdings" panose="05000000000000000000" pitchFamily="2" charset="2"/>
              </a:rPr>
              <a:t>融合一段时间的点云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sym typeface="Wingdings" panose="05000000000000000000" pitchFamily="2" charset="2"/>
              </a:rPr>
              <a:t>点云数据量大，车辆场景下快速响应</a:t>
            </a:r>
            <a:r>
              <a:rPr lang="en-US" altLang="zh-CN" sz="2400" dirty="0">
                <a:sym typeface="Wingdings" panose="05000000000000000000" pitchFamily="2" charset="2"/>
              </a:rPr>
              <a:t>---</a:t>
            </a:r>
            <a:r>
              <a:rPr lang="zh-CN" altLang="en-US" sz="2400" dirty="0">
                <a:sym typeface="Wingdings" panose="05000000000000000000" pitchFamily="2" charset="2"/>
              </a:rPr>
              <a:t>点云切割（注意力）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sym typeface="Wingdings" panose="05000000000000000000" pitchFamily="2" charset="2"/>
              </a:rPr>
              <a:t>点云的双曲线特征，难以编码</a:t>
            </a:r>
            <a:r>
              <a:rPr lang="en-US" altLang="zh-CN" sz="2400" dirty="0">
                <a:sym typeface="Wingdings" panose="05000000000000000000" pitchFamily="2" charset="2"/>
              </a:rPr>
              <a:t>--</a:t>
            </a:r>
            <a:r>
              <a:rPr lang="zh-CN" altLang="en-US" sz="2400" dirty="0">
                <a:sym typeface="Wingdings" panose="05000000000000000000" pitchFamily="2" charset="2"/>
              </a:rPr>
              <a:t>特有的编码方式</a:t>
            </a:r>
            <a:endParaRPr lang="en-US" altLang="zh-CN" sz="2400" dirty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sym typeface="Wingdings" panose="05000000000000000000" pitchFamily="2" charset="2"/>
              </a:rPr>
              <a:t>不能影响人眼的观看</a:t>
            </a:r>
            <a:r>
              <a:rPr lang="en-US" altLang="zh-CN" sz="2400" dirty="0">
                <a:sym typeface="Wingdings" panose="05000000000000000000" pitchFamily="2" charset="2"/>
              </a:rPr>
              <a:t>--</a:t>
            </a:r>
            <a:r>
              <a:rPr lang="zh-CN" altLang="en-US" sz="2400" dirty="0">
                <a:sym typeface="Wingdings" panose="05000000000000000000" pitchFamily="2" charset="2"/>
              </a:rPr>
              <a:t>调制方式（颜色、光滑程度、角度）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46753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0D0847-A7C2-40DA-8390-397468E57092}"/>
              </a:ext>
            </a:extLst>
          </p:cNvPr>
          <p:cNvSpPr txBox="1"/>
          <p:nvPr/>
        </p:nvSpPr>
        <p:spPr>
          <a:xfrm>
            <a:off x="426720" y="44958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一维条码技术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CF9AE0-C0A4-4040-BDCB-C8653BDD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24" y="1562333"/>
            <a:ext cx="4762500" cy="2952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270AD7-7A76-4721-870A-94726EE6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429" y="1519470"/>
            <a:ext cx="4695825" cy="3038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FBEDEE-7058-4A08-9536-799DF157421A}"/>
              </a:ext>
            </a:extLst>
          </p:cNvPr>
          <p:cNvSpPr txBox="1"/>
          <p:nvPr/>
        </p:nvSpPr>
        <p:spPr>
          <a:xfrm flipH="1">
            <a:off x="1906859" y="5018049"/>
            <a:ext cx="257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宽度调节编码法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3D3A64-2D61-487C-BCB8-28426E0842FE}"/>
              </a:ext>
            </a:extLst>
          </p:cNvPr>
          <p:cNvSpPr txBox="1"/>
          <p:nvPr/>
        </p:nvSpPr>
        <p:spPr>
          <a:xfrm flipH="1">
            <a:off x="8276620" y="5018049"/>
            <a:ext cx="257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模块组配编码法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E85425-F83A-40C3-BE76-D84F07E6156E}"/>
              </a:ext>
            </a:extLst>
          </p:cNvPr>
          <p:cNvSpPr txBox="1"/>
          <p:nvPr/>
        </p:nvSpPr>
        <p:spPr>
          <a:xfrm>
            <a:off x="426720" y="6105236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具体编码方法和纠错方法，取决于能够对点云融合到什么程度</a:t>
            </a:r>
          </a:p>
        </p:txBody>
      </p:sp>
    </p:spTree>
    <p:extLst>
      <p:ext uri="{BB962C8B-B14F-4D97-AF65-F5344CB8AC3E}">
        <p14:creationId xmlns:p14="http://schemas.microsoft.com/office/powerpoint/2010/main" val="173268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E89666-4FDF-423C-B34B-7602A78DD523}"/>
              </a:ext>
            </a:extLst>
          </p:cNvPr>
          <p:cNvSpPr txBox="1"/>
          <p:nvPr/>
        </p:nvSpPr>
        <p:spPr>
          <a:xfrm>
            <a:off x="223024" y="30108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交通指示牌的尺寸</a:t>
            </a:r>
          </a:p>
        </p:txBody>
      </p:sp>
      <p:pic>
        <p:nvPicPr>
          <p:cNvPr id="4098" name="Picture 2" descr="https://iknow-pic.cdn.bcebos.com/314e251f95cad1c8cee98d9b733e6709c93d513f?x-bce-process%3Dimage%2Fresize%2Cm_lfit%2Cw_600%2Ch_800%2Climit_1%2Fquality%2Cq_85%2Fformat%2Cf_jpg">
            <a:extLst>
              <a:ext uri="{FF2B5EF4-FFF2-40B4-BE49-F238E27FC236}">
                <a16:creationId xmlns:a16="http://schemas.microsoft.com/office/drawing/2014/main" id="{45A51CD7-FD99-435A-96F0-41070736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8" y="1148925"/>
            <a:ext cx="26479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CD9FEB9-B5AA-467E-B97E-D1AD4AB7627A}"/>
              </a:ext>
            </a:extLst>
          </p:cNvPr>
          <p:cNvSpPr txBox="1"/>
          <p:nvPr/>
        </p:nvSpPr>
        <p:spPr>
          <a:xfrm>
            <a:off x="913239" y="3798323"/>
            <a:ext cx="2833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三角形标准尺寸：</a:t>
            </a:r>
            <a:endParaRPr lang="en-US" altLang="zh-CN" dirty="0"/>
          </a:p>
          <a:p>
            <a:r>
              <a:rPr lang="zh-CN" altLang="en-US" dirty="0"/>
              <a:t>△</a:t>
            </a:r>
            <a:r>
              <a:rPr lang="en-US" altLang="zh-CN" dirty="0"/>
              <a:t>70cm,△90cm,△110cm</a:t>
            </a:r>
            <a:endParaRPr lang="zh-CN" altLang="en-US" dirty="0"/>
          </a:p>
        </p:txBody>
      </p:sp>
      <p:pic>
        <p:nvPicPr>
          <p:cNvPr id="4100" name="Picture 4" descr="https://iknow-pic.cdn.bcebos.com/810a19d8bc3eb1356d34c607aa1ea8d3fc1f449e?x-bce-process%3Dimage%2Fresize%2Cm_lfit%2Cw_600%2Ch_800%2Climit_1%2Fquality%2Cq_85%2Fformat%2Cf_jpg">
            <a:extLst>
              <a:ext uri="{FF2B5EF4-FFF2-40B4-BE49-F238E27FC236}">
                <a16:creationId xmlns:a16="http://schemas.microsoft.com/office/drawing/2014/main" id="{923B6CF9-EEB3-486F-9F77-8D172F02E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051" y="1063279"/>
            <a:ext cx="26765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7EF5228-EB55-4B5B-A055-3A12F44D28E1}"/>
              </a:ext>
            </a:extLst>
          </p:cNvPr>
          <p:cNvSpPr txBox="1"/>
          <p:nvPr/>
        </p:nvSpPr>
        <p:spPr>
          <a:xfrm>
            <a:off x="3746810" y="4728096"/>
            <a:ext cx="5323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方形标准尺寸：</a:t>
            </a:r>
            <a:endParaRPr lang="en-US" altLang="zh-CN" dirty="0"/>
          </a:p>
          <a:p>
            <a:r>
              <a:rPr lang="en-US" altLang="zh-CN" dirty="0"/>
              <a:t>600*600mm, 800*800mm, 2400*1200mm,</a:t>
            </a:r>
          </a:p>
          <a:p>
            <a:r>
              <a:rPr lang="en-US" altLang="zh-CN" dirty="0"/>
              <a:t>3000*2000mm, 3500*2000mm,</a:t>
            </a:r>
            <a:r>
              <a:rPr lang="zh-CN" altLang="en-US" dirty="0"/>
              <a:t> </a:t>
            </a:r>
            <a:r>
              <a:rPr lang="en-US" altLang="zh-CN" dirty="0"/>
              <a:t>4000*2000mm,</a:t>
            </a:r>
          </a:p>
          <a:p>
            <a:r>
              <a:rPr lang="en-US" altLang="zh-CN" dirty="0"/>
              <a:t>4000*2200mm,4000*2400mm,5000*2500mm</a:t>
            </a:r>
            <a:endParaRPr lang="zh-CN" altLang="en-US" dirty="0"/>
          </a:p>
        </p:txBody>
      </p:sp>
      <p:pic>
        <p:nvPicPr>
          <p:cNvPr id="4102" name="Picture 6" descr="https://iknow-pic.cdn.bcebos.com/8326cffc1e178a820bfb0e1cfa03738da877e843?x-bce-process%3Dimage%2Fresize%2Cm_lfit%2Cw_600%2Ch_800%2Climit_1%2Fquality%2Cq_85%2Fformat%2Cf_jpg">
            <a:extLst>
              <a:ext uri="{FF2B5EF4-FFF2-40B4-BE49-F238E27FC236}">
                <a16:creationId xmlns:a16="http://schemas.microsoft.com/office/drawing/2014/main" id="{5D7EBDD5-4BB7-4C7A-ACC3-F72942556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942" y="1021995"/>
            <a:ext cx="2695063" cy="26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409FC5-5238-42E7-99B4-DD1293021033}"/>
              </a:ext>
            </a:extLst>
          </p:cNvPr>
          <p:cNvSpPr txBox="1"/>
          <p:nvPr/>
        </p:nvSpPr>
        <p:spPr>
          <a:xfrm>
            <a:off x="8809465" y="3652570"/>
            <a:ext cx="296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圆形标准尺寸：</a:t>
            </a:r>
            <a:r>
              <a:rPr lang="en-US" altLang="zh-CN" dirty="0"/>
              <a:t>Ф600mm,800mm,1000mm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94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ED30EF-B7C7-4C4A-ABDD-A7BF4FB28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300"/>
            <a:ext cx="6420804" cy="481560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9201A67-924E-4F35-BCE6-75A6AF4AAD30}"/>
              </a:ext>
            </a:extLst>
          </p:cNvPr>
          <p:cNvSpPr txBox="1"/>
          <p:nvPr/>
        </p:nvSpPr>
        <p:spPr>
          <a:xfrm>
            <a:off x="209039" y="368877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水平方向在不同距离下的线分辨率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189848-8AC0-4DD0-8D8F-CA2D78629E11}"/>
              </a:ext>
            </a:extLst>
          </p:cNvPr>
          <p:cNvSpPr txBox="1"/>
          <p:nvPr/>
        </p:nvSpPr>
        <p:spPr>
          <a:xfrm>
            <a:off x="6631258" y="1150300"/>
            <a:ext cx="5144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</a:t>
            </a:r>
            <a:r>
              <a:rPr lang="en-US" altLang="zh-CN" dirty="0"/>
              <a:t>16</a:t>
            </a:r>
            <a:r>
              <a:rPr lang="zh-CN" altLang="en-US" dirty="0"/>
              <a:t>线和</a:t>
            </a:r>
            <a:r>
              <a:rPr lang="en-US" altLang="zh-CN" dirty="0"/>
              <a:t>32</a:t>
            </a:r>
            <a:r>
              <a:rPr lang="zh-CN" altLang="en-US" dirty="0"/>
              <a:t>线的</a:t>
            </a:r>
            <a:r>
              <a:rPr lang="en-US" altLang="zh-CN" dirty="0"/>
              <a:t>lidar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视角（水平）</a:t>
            </a:r>
            <a:r>
              <a:rPr lang="en-US" altLang="zh-CN" dirty="0"/>
              <a:t>360</a:t>
            </a:r>
            <a:r>
              <a:rPr lang="zh-CN" altLang="en-US" dirty="0"/>
              <a:t>度</a:t>
            </a:r>
            <a:endParaRPr lang="en-US" altLang="zh-CN" dirty="0"/>
          </a:p>
          <a:p>
            <a:r>
              <a:rPr lang="zh-CN" altLang="en-US" dirty="0"/>
              <a:t>角分辨率</a:t>
            </a:r>
            <a:r>
              <a:rPr lang="en-US" altLang="zh-CN" dirty="0"/>
              <a:t>0.1</a:t>
            </a:r>
            <a:r>
              <a:rPr lang="zh-CN" altLang="en-US" dirty="0"/>
              <a:t>度（</a:t>
            </a:r>
            <a:r>
              <a:rPr lang="en-US" altLang="zh-CN" dirty="0"/>
              <a:t>5Hz</a:t>
            </a:r>
            <a:r>
              <a:rPr lang="zh-CN" altLang="en-US" dirty="0"/>
              <a:t>）</a:t>
            </a:r>
            <a:r>
              <a:rPr lang="en-US" altLang="zh-CN" dirty="0"/>
              <a:t>~0.4</a:t>
            </a:r>
            <a:r>
              <a:rPr lang="zh-CN" altLang="en-US" dirty="0"/>
              <a:t>度</a:t>
            </a:r>
            <a:r>
              <a:rPr lang="en-US" altLang="zh-CN" dirty="0"/>
              <a:t>(20Hz)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016032-4E51-4B15-B327-2732CD2169F3}"/>
              </a:ext>
            </a:extLst>
          </p:cNvPr>
          <p:cNvSpPr txBox="1"/>
          <p:nvPr/>
        </p:nvSpPr>
        <p:spPr>
          <a:xfrm>
            <a:off x="1126274" y="596590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水平方向线分辨率随距离之间的变化关系</a:t>
            </a:r>
          </a:p>
        </p:txBody>
      </p:sp>
    </p:spTree>
    <p:extLst>
      <p:ext uri="{BB962C8B-B14F-4D97-AF65-F5344CB8AC3E}">
        <p14:creationId xmlns:p14="http://schemas.microsoft.com/office/powerpoint/2010/main" val="43650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A72F0FC-810E-4A3F-AD02-56C2C3B32B30}"/>
              </a:ext>
            </a:extLst>
          </p:cNvPr>
          <p:cNvSpPr txBox="1"/>
          <p:nvPr/>
        </p:nvSpPr>
        <p:spPr>
          <a:xfrm>
            <a:off x="209039" y="368877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竖直方向在不同距离下的线分辨率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2198F32-FDFB-4F99-876C-E5C5945A96CE}"/>
              </a:ext>
            </a:extLst>
          </p:cNvPr>
          <p:cNvSpPr txBox="1"/>
          <p:nvPr/>
        </p:nvSpPr>
        <p:spPr>
          <a:xfrm>
            <a:off x="6631258" y="1150300"/>
            <a:ext cx="5144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线的</a:t>
            </a:r>
            <a:r>
              <a:rPr lang="en-US" altLang="zh-CN" dirty="0"/>
              <a:t>lidar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视角（垂直）</a:t>
            </a:r>
            <a:r>
              <a:rPr lang="en-US" altLang="zh-CN" dirty="0"/>
              <a:t>-15~15</a:t>
            </a:r>
            <a:r>
              <a:rPr lang="zh-CN" altLang="en-US" dirty="0"/>
              <a:t>度，角分辨率（垂直） </a:t>
            </a:r>
            <a:r>
              <a:rPr lang="en-US" altLang="zh-CN" dirty="0"/>
              <a:t>2</a:t>
            </a:r>
            <a:r>
              <a:rPr lang="zh-CN" altLang="en-US" dirty="0"/>
              <a:t>度（均匀分布）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32</a:t>
            </a:r>
            <a:r>
              <a:rPr lang="zh-CN" altLang="en-US" dirty="0"/>
              <a:t>线的</a:t>
            </a:r>
            <a:r>
              <a:rPr lang="en-US" altLang="zh-CN" dirty="0"/>
              <a:t>Lidar:</a:t>
            </a:r>
          </a:p>
          <a:p>
            <a:r>
              <a:rPr lang="zh-CN" altLang="en-US" dirty="0"/>
              <a:t>视角（垂直）</a:t>
            </a:r>
            <a:r>
              <a:rPr lang="en-US" altLang="zh-CN" dirty="0"/>
              <a:t>-25~15</a:t>
            </a:r>
            <a:r>
              <a:rPr lang="zh-CN" altLang="en-US" dirty="0"/>
              <a:t>度，角分辨率（垂直） 最小</a:t>
            </a:r>
            <a:r>
              <a:rPr lang="en-US" altLang="zh-CN" dirty="0"/>
              <a:t>0.33</a:t>
            </a:r>
            <a:r>
              <a:rPr lang="zh-CN" altLang="en-US" dirty="0"/>
              <a:t>度（非均匀分布）</a:t>
            </a:r>
            <a:endParaRPr lang="en-US" altLang="zh-CN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EA2AC718-C49F-4E3C-B974-04BC745E5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5" y="1133573"/>
            <a:ext cx="5801784" cy="4351338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7428779-F3CD-4310-AA52-3C0BF1A16CDD}"/>
              </a:ext>
            </a:extLst>
          </p:cNvPr>
          <p:cNvSpPr txBox="1"/>
          <p:nvPr/>
        </p:nvSpPr>
        <p:spPr>
          <a:xfrm>
            <a:off x="1126274" y="596590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竖直方向线分辨率随距离之间的变化关系</a:t>
            </a:r>
          </a:p>
        </p:txBody>
      </p:sp>
    </p:spTree>
    <p:extLst>
      <p:ext uri="{BB962C8B-B14F-4D97-AF65-F5344CB8AC3E}">
        <p14:creationId xmlns:p14="http://schemas.microsoft.com/office/powerpoint/2010/main" val="375879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8D6596-883B-45D8-A901-9BB39C9C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81" y="1158390"/>
            <a:ext cx="6840251" cy="45412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20C487-BFCB-4297-ABE0-9FE4A1F07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450" y="0"/>
            <a:ext cx="4125412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B870EA8-EA3C-437E-A684-81D0A8AA9D94}"/>
              </a:ext>
            </a:extLst>
          </p:cNvPr>
          <p:cNvSpPr txBox="1"/>
          <p:nvPr/>
        </p:nvSpPr>
        <p:spPr>
          <a:xfrm>
            <a:off x="370781" y="423746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r>
              <a:rPr lang="zh-CN" altLang="en-US" dirty="0"/>
              <a:t>线纵向为非均匀分布</a:t>
            </a:r>
          </a:p>
        </p:txBody>
      </p:sp>
    </p:spTree>
    <p:extLst>
      <p:ext uri="{BB962C8B-B14F-4D97-AF65-F5344CB8AC3E}">
        <p14:creationId xmlns:p14="http://schemas.microsoft.com/office/powerpoint/2010/main" val="282443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F30DD2-740F-4942-905B-74C36B387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68" y="1123601"/>
            <a:ext cx="5879232" cy="36249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F83135-E486-4F0E-9475-98DC8C7B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484" y="0"/>
            <a:ext cx="4255177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A2C49A-6B86-45B0-9DBD-F8F4734AB7FE}"/>
              </a:ext>
            </a:extLst>
          </p:cNvPr>
          <p:cNvSpPr txBox="1"/>
          <p:nvPr/>
        </p:nvSpPr>
        <p:spPr>
          <a:xfrm>
            <a:off x="395692" y="535259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线</a:t>
            </a:r>
            <a:r>
              <a:rPr lang="en-US" altLang="zh-CN" dirty="0"/>
              <a:t>Lidar</a:t>
            </a:r>
            <a:r>
              <a:rPr lang="zh-CN" altLang="en-US" dirty="0"/>
              <a:t>纵向为均匀分布</a:t>
            </a:r>
          </a:p>
        </p:txBody>
      </p:sp>
    </p:spTree>
    <p:extLst>
      <p:ext uri="{BB962C8B-B14F-4D97-AF65-F5344CB8AC3E}">
        <p14:creationId xmlns:p14="http://schemas.microsoft.com/office/powerpoint/2010/main" val="399396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703932-9A8E-4029-87FC-CE8BBFFD28F3}"/>
              </a:ext>
            </a:extLst>
          </p:cNvPr>
          <p:cNvSpPr txBox="1"/>
          <p:nvPr/>
        </p:nvSpPr>
        <p:spPr>
          <a:xfrm>
            <a:off x="397163" y="295563"/>
            <a:ext cx="257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解决思路</a:t>
            </a:r>
            <a:r>
              <a:rPr lang="en-US" altLang="zh-CN" dirty="0"/>
              <a:t>1</a:t>
            </a:r>
            <a:r>
              <a:rPr lang="en-US" altLang="zh-CN" dirty="0">
                <a:sym typeface="Wingdings" panose="05000000000000000000" pitchFamily="2" charset="2"/>
              </a:rPr>
              <a:t>: (</a:t>
            </a:r>
            <a:r>
              <a:rPr lang="zh-CN" altLang="en-US" dirty="0">
                <a:sym typeface="Wingdings" panose="05000000000000000000" pitchFamily="2" charset="2"/>
              </a:rPr>
              <a:t>点云配准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B600F4-4D93-4DCF-8067-2FC4644A6730}"/>
              </a:ext>
            </a:extLst>
          </p:cNvPr>
          <p:cNvSpPr txBox="1"/>
          <p:nvPr/>
        </p:nvSpPr>
        <p:spPr>
          <a:xfrm>
            <a:off x="489527" y="1385455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Stage1: Traffic Sign Detection (TSD)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19C498-511B-4B54-BC2E-573E5C09AEEB}"/>
              </a:ext>
            </a:extLst>
          </p:cNvPr>
          <p:cNvSpPr txBox="1"/>
          <p:nvPr/>
        </p:nvSpPr>
        <p:spPr>
          <a:xfrm>
            <a:off x="543227" y="5962073"/>
            <a:ext cx="524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Stage4: Traffic Sign Recognition (TSD) as a</a:t>
            </a:r>
            <a:r>
              <a:rPr lang="zh-CN" altLang="en-US" dirty="0"/>
              <a:t> </a:t>
            </a:r>
            <a:r>
              <a:rPr lang="en-US" altLang="zh-CN" dirty="0"/>
              <a:t>Barcode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B6F8FA-D4EF-430B-AA1A-6CB4DFF564B4}"/>
              </a:ext>
            </a:extLst>
          </p:cNvPr>
          <p:cNvSpPr txBox="1"/>
          <p:nvPr/>
        </p:nvSpPr>
        <p:spPr>
          <a:xfrm>
            <a:off x="489527" y="2782455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Stage2: Traffic Sign Point Registration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EFA89F-6C11-429F-B326-FD19CC61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718" y="539620"/>
            <a:ext cx="2709277" cy="13860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BEC15CD-DE51-4254-A3BA-010D264FD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465" y="2179480"/>
            <a:ext cx="1917889" cy="136654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6E5B7D3-0CBD-4E32-A470-9B38B7FA47B2}"/>
              </a:ext>
            </a:extLst>
          </p:cNvPr>
          <p:cNvGrpSpPr/>
          <p:nvPr/>
        </p:nvGrpSpPr>
        <p:grpSpPr>
          <a:xfrm>
            <a:off x="7073054" y="5592741"/>
            <a:ext cx="1769977" cy="1159163"/>
            <a:chOff x="2785417" y="1278234"/>
            <a:chExt cx="4880763" cy="4582299"/>
          </a:xfrm>
        </p:grpSpPr>
        <p:pic>
          <p:nvPicPr>
            <p:cNvPr id="11" name="Picture 2" descr="https://iknow-pic.cdn.bcebos.com/314e251f95cad1c8cee98d9b733e6709c93d513f?x-bce-process%3Dimage%2Fresize%2Cm_lfit%2Cw_600%2Ch_800%2Climit_1%2Fquality%2Cq_85%2Fformat%2Cf_jpg">
              <a:extLst>
                <a:ext uri="{FF2B5EF4-FFF2-40B4-BE49-F238E27FC236}">
                  <a16:creationId xmlns:a16="http://schemas.microsoft.com/office/drawing/2014/main" id="{4E57C905-8DA2-44CE-A832-555AEF9AD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5417" y="1278234"/>
              <a:ext cx="4880763" cy="458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C18F42-46A7-4C96-98D0-4189E11F458B}"/>
                </a:ext>
              </a:extLst>
            </p:cNvPr>
            <p:cNvSpPr/>
            <p:nvPr/>
          </p:nvSpPr>
          <p:spPr>
            <a:xfrm>
              <a:off x="3343960" y="4420101"/>
              <a:ext cx="98897" cy="10391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DF4478C-C0F6-45D5-ABD5-2AE5B9D37C4C}"/>
                </a:ext>
              </a:extLst>
            </p:cNvPr>
            <p:cNvSpPr/>
            <p:nvPr/>
          </p:nvSpPr>
          <p:spPr>
            <a:xfrm>
              <a:off x="3629238" y="3870036"/>
              <a:ext cx="98897" cy="15701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4CDE770-65B2-41D9-B319-8B5561091057}"/>
                </a:ext>
              </a:extLst>
            </p:cNvPr>
            <p:cNvSpPr/>
            <p:nvPr/>
          </p:nvSpPr>
          <p:spPr>
            <a:xfrm>
              <a:off x="3740074" y="3611418"/>
              <a:ext cx="106479" cy="1828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4476677-0A4F-48F3-9FA0-BFE0AAF21DAA}"/>
                </a:ext>
              </a:extLst>
            </p:cNvPr>
            <p:cNvSpPr/>
            <p:nvPr/>
          </p:nvSpPr>
          <p:spPr>
            <a:xfrm>
              <a:off x="4230603" y="2955636"/>
              <a:ext cx="106479" cy="2624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E20568F-DC45-40DE-A738-DBFC1BFD07DB}"/>
                </a:ext>
              </a:extLst>
            </p:cNvPr>
            <p:cNvSpPr/>
            <p:nvPr/>
          </p:nvSpPr>
          <p:spPr>
            <a:xfrm>
              <a:off x="4639312" y="2281383"/>
              <a:ext cx="110837" cy="31588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93795E6-947B-43AF-98BE-6D27E4DCD6AA}"/>
                </a:ext>
              </a:extLst>
            </p:cNvPr>
            <p:cNvSpPr/>
            <p:nvPr/>
          </p:nvSpPr>
          <p:spPr>
            <a:xfrm>
              <a:off x="5200027" y="1551709"/>
              <a:ext cx="113148" cy="39888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47A4BF7-FF16-4E4F-A044-7B9AD67DE8FE}"/>
                </a:ext>
              </a:extLst>
            </p:cNvPr>
            <p:cNvSpPr/>
            <p:nvPr/>
          </p:nvSpPr>
          <p:spPr>
            <a:xfrm>
              <a:off x="5815643" y="2484582"/>
              <a:ext cx="106479" cy="3055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ABED42-E6EC-4565-9FE3-12B6AA3048B2}"/>
                </a:ext>
              </a:extLst>
            </p:cNvPr>
            <p:cNvSpPr/>
            <p:nvPr/>
          </p:nvSpPr>
          <p:spPr>
            <a:xfrm>
              <a:off x="5912624" y="2604655"/>
              <a:ext cx="110837" cy="29358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2745E54-8456-456E-97A3-17F3EE934F1D}"/>
                </a:ext>
              </a:extLst>
            </p:cNvPr>
            <p:cNvSpPr/>
            <p:nvPr/>
          </p:nvSpPr>
          <p:spPr>
            <a:xfrm>
              <a:off x="6267832" y="3260436"/>
              <a:ext cx="110837" cy="2319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752D283-D52B-4D7E-B389-4BFFF28A0D53}"/>
                </a:ext>
              </a:extLst>
            </p:cNvPr>
            <p:cNvSpPr/>
            <p:nvPr/>
          </p:nvSpPr>
          <p:spPr>
            <a:xfrm>
              <a:off x="6881137" y="4184073"/>
              <a:ext cx="141287" cy="1395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23079BA-28DC-4C57-A1C8-E8970EE3B9D7}"/>
              </a:ext>
            </a:extLst>
          </p:cNvPr>
          <p:cNvSpPr txBox="1"/>
          <p:nvPr/>
        </p:nvSpPr>
        <p:spPr>
          <a:xfrm>
            <a:off x="543227" y="4388906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Stage3: Correction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7CAB7AF-021F-4B14-9695-865D77886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376" y="4047453"/>
            <a:ext cx="1769978" cy="1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82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703932-9A8E-4029-87FC-CE8BBFFD28F3}"/>
              </a:ext>
            </a:extLst>
          </p:cNvPr>
          <p:cNvSpPr txBox="1"/>
          <p:nvPr/>
        </p:nvSpPr>
        <p:spPr>
          <a:xfrm>
            <a:off x="397164" y="295563"/>
            <a:ext cx="229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解决思路</a:t>
            </a:r>
            <a:r>
              <a:rPr lang="en-US" altLang="zh-CN" dirty="0"/>
              <a:t>2 (SAR)</a:t>
            </a:r>
            <a:r>
              <a:rPr lang="zh-CN" altLang="en-US" dirty="0"/>
              <a:t>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B600F4-4D93-4DCF-8067-2FC4644A6730}"/>
              </a:ext>
            </a:extLst>
          </p:cNvPr>
          <p:cNvSpPr txBox="1"/>
          <p:nvPr/>
        </p:nvSpPr>
        <p:spPr>
          <a:xfrm>
            <a:off x="489527" y="1385455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Stage1: Traffic Sign Detection (TSD)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19C498-511B-4B54-BC2E-573E5C09AEEB}"/>
              </a:ext>
            </a:extLst>
          </p:cNvPr>
          <p:cNvSpPr txBox="1"/>
          <p:nvPr/>
        </p:nvSpPr>
        <p:spPr>
          <a:xfrm>
            <a:off x="489527" y="4205345"/>
            <a:ext cx="524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Stage3: Traffic Sign Recognition (TSD) as a</a:t>
            </a:r>
            <a:r>
              <a:rPr lang="zh-CN" altLang="en-US" dirty="0"/>
              <a:t> </a:t>
            </a:r>
            <a:r>
              <a:rPr lang="en-US" altLang="zh-CN" dirty="0"/>
              <a:t>Barcode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EFA89F-6C11-429F-B326-FD19CC61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718" y="539620"/>
            <a:ext cx="2709277" cy="138609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66E5B7D3-0CBD-4E32-A470-9B38B7FA47B2}"/>
              </a:ext>
            </a:extLst>
          </p:cNvPr>
          <p:cNvGrpSpPr/>
          <p:nvPr/>
        </p:nvGrpSpPr>
        <p:grpSpPr>
          <a:xfrm>
            <a:off x="7019354" y="3836013"/>
            <a:ext cx="1769977" cy="1159163"/>
            <a:chOff x="2785417" y="1278234"/>
            <a:chExt cx="4880763" cy="4582299"/>
          </a:xfrm>
        </p:grpSpPr>
        <p:pic>
          <p:nvPicPr>
            <p:cNvPr id="11" name="Picture 2" descr="https://iknow-pic.cdn.bcebos.com/314e251f95cad1c8cee98d9b733e6709c93d513f?x-bce-process%3Dimage%2Fresize%2Cm_lfit%2Cw_600%2Ch_800%2Climit_1%2Fquality%2Cq_85%2Fformat%2Cf_jpg">
              <a:extLst>
                <a:ext uri="{FF2B5EF4-FFF2-40B4-BE49-F238E27FC236}">
                  <a16:creationId xmlns:a16="http://schemas.microsoft.com/office/drawing/2014/main" id="{4E57C905-8DA2-44CE-A832-555AEF9AD4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5417" y="1278234"/>
              <a:ext cx="4880763" cy="458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1C18F42-46A7-4C96-98D0-4189E11F458B}"/>
                </a:ext>
              </a:extLst>
            </p:cNvPr>
            <p:cNvSpPr/>
            <p:nvPr/>
          </p:nvSpPr>
          <p:spPr>
            <a:xfrm>
              <a:off x="3343960" y="4420101"/>
              <a:ext cx="98897" cy="10391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DF4478C-C0F6-45D5-ABD5-2AE5B9D37C4C}"/>
                </a:ext>
              </a:extLst>
            </p:cNvPr>
            <p:cNvSpPr/>
            <p:nvPr/>
          </p:nvSpPr>
          <p:spPr>
            <a:xfrm>
              <a:off x="3629238" y="3870036"/>
              <a:ext cx="98897" cy="15701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4CDE770-65B2-41D9-B319-8B5561091057}"/>
                </a:ext>
              </a:extLst>
            </p:cNvPr>
            <p:cNvSpPr/>
            <p:nvPr/>
          </p:nvSpPr>
          <p:spPr>
            <a:xfrm>
              <a:off x="3740074" y="3611418"/>
              <a:ext cx="106479" cy="1828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4476677-0A4F-48F3-9FA0-BFE0AAF21DAA}"/>
                </a:ext>
              </a:extLst>
            </p:cNvPr>
            <p:cNvSpPr/>
            <p:nvPr/>
          </p:nvSpPr>
          <p:spPr>
            <a:xfrm>
              <a:off x="4230603" y="2955636"/>
              <a:ext cx="106479" cy="2624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E20568F-DC45-40DE-A738-DBFC1BFD07DB}"/>
                </a:ext>
              </a:extLst>
            </p:cNvPr>
            <p:cNvSpPr/>
            <p:nvPr/>
          </p:nvSpPr>
          <p:spPr>
            <a:xfrm>
              <a:off x="4639312" y="2281383"/>
              <a:ext cx="110837" cy="31588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93795E6-947B-43AF-98BE-6D27E4DCD6AA}"/>
                </a:ext>
              </a:extLst>
            </p:cNvPr>
            <p:cNvSpPr/>
            <p:nvPr/>
          </p:nvSpPr>
          <p:spPr>
            <a:xfrm>
              <a:off x="5200027" y="1551709"/>
              <a:ext cx="113148" cy="39888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47A4BF7-FF16-4E4F-A044-7B9AD67DE8FE}"/>
                </a:ext>
              </a:extLst>
            </p:cNvPr>
            <p:cNvSpPr/>
            <p:nvPr/>
          </p:nvSpPr>
          <p:spPr>
            <a:xfrm>
              <a:off x="5815643" y="2484582"/>
              <a:ext cx="106479" cy="3055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ABED42-E6EC-4565-9FE3-12B6AA3048B2}"/>
                </a:ext>
              </a:extLst>
            </p:cNvPr>
            <p:cNvSpPr/>
            <p:nvPr/>
          </p:nvSpPr>
          <p:spPr>
            <a:xfrm>
              <a:off x="5912624" y="2604655"/>
              <a:ext cx="110837" cy="29358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2745E54-8456-456E-97A3-17F3EE934F1D}"/>
                </a:ext>
              </a:extLst>
            </p:cNvPr>
            <p:cNvSpPr/>
            <p:nvPr/>
          </p:nvSpPr>
          <p:spPr>
            <a:xfrm>
              <a:off x="6267832" y="3260436"/>
              <a:ext cx="110837" cy="2319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752D283-D52B-4D7E-B389-4BFFF28A0D53}"/>
                </a:ext>
              </a:extLst>
            </p:cNvPr>
            <p:cNvSpPr/>
            <p:nvPr/>
          </p:nvSpPr>
          <p:spPr>
            <a:xfrm>
              <a:off x="6881137" y="4184073"/>
              <a:ext cx="141287" cy="1395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23079BA-28DC-4C57-A1C8-E8970EE3B9D7}"/>
              </a:ext>
            </a:extLst>
          </p:cNvPr>
          <p:cNvSpPr txBox="1"/>
          <p:nvPr/>
        </p:nvSpPr>
        <p:spPr>
          <a:xfrm>
            <a:off x="489527" y="2632178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Stage2: Merge &amp; Correction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7CAB7AF-021F-4B14-9695-865D77886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676" y="2290725"/>
            <a:ext cx="1769978" cy="11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1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662A4F-BAFA-4D00-A34A-295D468C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" y="364259"/>
            <a:ext cx="11069808" cy="50446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81EDFD2-10FB-42E4-A2DB-1DAA88D0815C}"/>
              </a:ext>
            </a:extLst>
          </p:cNvPr>
          <p:cNvSpPr/>
          <p:nvPr/>
        </p:nvSpPr>
        <p:spPr>
          <a:xfrm>
            <a:off x="560521" y="5847410"/>
            <a:ext cx="11210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Chen, Qi, et al. "Cooper: Cooperative perception for connected autonomous vehicles based on 3d point clouds." </a:t>
            </a:r>
            <a:r>
              <a:rPr lang="en-US" altLang="zh-CN" i="1" dirty="0">
                <a:solidFill>
                  <a:srgbClr val="222222"/>
                </a:solidFill>
                <a:latin typeface="Arial" panose="020B0604020202020204" pitchFamily="34" charset="0"/>
              </a:rPr>
              <a:t>2019 IEEE 39th International Conference on Distributed Computing Systems (ICDCS)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 IEEE, 2019.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9590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81275D-EC6D-4228-A87D-DEA908D5E172}"/>
              </a:ext>
            </a:extLst>
          </p:cNvPr>
          <p:cNvSpPr txBox="1"/>
          <p:nvPr/>
        </p:nvSpPr>
        <p:spPr>
          <a:xfrm>
            <a:off x="3985260" y="246888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/>
              <a:t>条形码</a:t>
            </a:r>
          </a:p>
        </p:txBody>
      </p:sp>
    </p:spTree>
    <p:extLst>
      <p:ext uri="{BB962C8B-B14F-4D97-AF65-F5344CB8AC3E}">
        <p14:creationId xmlns:p14="http://schemas.microsoft.com/office/powerpoint/2010/main" val="20953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A6F0BF3-D435-47B1-8ED6-4D5475D81F95}"/>
              </a:ext>
            </a:extLst>
          </p:cNvPr>
          <p:cNvSpPr txBox="1"/>
          <p:nvPr/>
        </p:nvSpPr>
        <p:spPr>
          <a:xfrm>
            <a:off x="304800" y="4525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相关工作调研：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A3EFFB-4EC6-4C4C-AF2A-A088F490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56534"/>
            <a:ext cx="5415598" cy="33602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F13DA7-8B5D-49C9-B6CA-0B6AB223EF4D}"/>
              </a:ext>
            </a:extLst>
          </p:cNvPr>
          <p:cNvSpPr txBox="1"/>
          <p:nvPr/>
        </p:nvSpPr>
        <p:spPr>
          <a:xfrm>
            <a:off x="600363" y="5401466"/>
            <a:ext cx="6040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利用毫米波的</a:t>
            </a:r>
            <a:r>
              <a:rPr lang="en-US" altLang="zh-CN" dirty="0"/>
              <a:t>backscatter</a:t>
            </a:r>
            <a:r>
              <a:rPr lang="zh-CN" altLang="en-US" dirty="0"/>
              <a:t>做智能交通路牌</a:t>
            </a:r>
            <a:endParaRPr lang="en-US" altLang="zh-CN" dirty="0"/>
          </a:p>
          <a:p>
            <a:r>
              <a:rPr lang="en-US" altLang="zh-CN" dirty="0" err="1"/>
              <a:t>RoS</a:t>
            </a:r>
            <a:r>
              <a:rPr lang="en-US" altLang="zh-CN" dirty="0"/>
              <a:t>: Passive Smart Surface for Roadside-to-Vehicle Communication, </a:t>
            </a:r>
            <a:r>
              <a:rPr lang="en-US" altLang="zh-CN" dirty="0" err="1"/>
              <a:t>Sigcomm</a:t>
            </a:r>
            <a:r>
              <a:rPr lang="en-US" altLang="zh-CN" dirty="0"/>
              <a:t> 2021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071829-EC9E-4FD3-A250-EC87ACFE0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8617"/>
            <a:ext cx="5720174" cy="17924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DF22A6-D471-4230-8F29-96CE795087C6}"/>
              </a:ext>
            </a:extLst>
          </p:cNvPr>
          <p:cNvSpPr txBox="1"/>
          <p:nvPr/>
        </p:nvSpPr>
        <p:spPr>
          <a:xfrm>
            <a:off x="6640946" y="5320145"/>
            <a:ext cx="5033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利用可见光作智能交通路牌</a:t>
            </a:r>
            <a:endParaRPr lang="en-US" altLang="zh-CN" dirty="0"/>
          </a:p>
          <a:p>
            <a:r>
              <a:rPr lang="en-US" altLang="zh-CN" dirty="0" err="1"/>
              <a:t>Turboboosting</a:t>
            </a:r>
            <a:r>
              <a:rPr lang="en-US" altLang="zh-CN" dirty="0"/>
              <a:t> Visible Light </a:t>
            </a:r>
            <a:r>
              <a:rPr lang="en-US" altLang="zh-CN" dirty="0" err="1"/>
              <a:t>Backscater</a:t>
            </a:r>
            <a:r>
              <a:rPr lang="en-US" altLang="zh-CN" dirty="0"/>
              <a:t> Communication, </a:t>
            </a:r>
            <a:r>
              <a:rPr lang="en-US" altLang="zh-CN" dirty="0" err="1"/>
              <a:t>Sigcomm</a:t>
            </a:r>
            <a:r>
              <a:rPr lang="en-US" altLang="zh-CN" dirty="0"/>
              <a:t> 2020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833BEA1-381B-452E-8D5E-9D4A93121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500" y="388487"/>
            <a:ext cx="3987046" cy="232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15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0D0847-A7C2-40DA-8390-397468E57092}"/>
              </a:ext>
            </a:extLst>
          </p:cNvPr>
          <p:cNvSpPr txBox="1"/>
          <p:nvPr/>
        </p:nvSpPr>
        <p:spPr>
          <a:xfrm>
            <a:off x="426720" y="44958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条形码编码两大类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CF9AE0-C0A4-4040-BDCB-C8653BDD6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44" y="1328970"/>
            <a:ext cx="4762500" cy="2952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9270AD7-7A76-4721-870A-94726EE6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09" y="1328970"/>
            <a:ext cx="4695825" cy="30384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FBEDEE-7058-4A08-9536-799DF157421A}"/>
              </a:ext>
            </a:extLst>
          </p:cNvPr>
          <p:cNvSpPr txBox="1"/>
          <p:nvPr/>
        </p:nvSpPr>
        <p:spPr>
          <a:xfrm flipH="1">
            <a:off x="7667579" y="4784686"/>
            <a:ext cx="257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宽度调节编码法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3D3A64-2D61-487C-BCB8-28426E0842FE}"/>
              </a:ext>
            </a:extLst>
          </p:cNvPr>
          <p:cNvSpPr txBox="1"/>
          <p:nvPr/>
        </p:nvSpPr>
        <p:spPr>
          <a:xfrm flipH="1">
            <a:off x="1715800" y="4827549"/>
            <a:ext cx="257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模块组配编码法</a:t>
            </a:r>
          </a:p>
        </p:txBody>
      </p:sp>
    </p:spTree>
    <p:extLst>
      <p:ext uri="{BB962C8B-B14F-4D97-AF65-F5344CB8AC3E}">
        <p14:creationId xmlns:p14="http://schemas.microsoft.com/office/powerpoint/2010/main" val="3942680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2B20554-6131-4A8E-8327-F27B0026D949}"/>
              </a:ext>
            </a:extLst>
          </p:cNvPr>
          <p:cNvSpPr txBox="1"/>
          <p:nvPr/>
        </p:nvSpPr>
        <p:spPr>
          <a:xfrm>
            <a:off x="341555" y="320040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EAN13 </a:t>
            </a:r>
            <a:r>
              <a:rPr lang="zh-CN" altLang="en-US" sz="2400" b="1" dirty="0"/>
              <a:t>商品条码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BA91E5-6AA4-4D89-87FA-97191CC87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1" y="2043113"/>
            <a:ext cx="5202555" cy="20690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FC65569-1E9B-4FDA-BA3F-5F8FE909809D}"/>
              </a:ext>
            </a:extLst>
          </p:cNvPr>
          <p:cNvSpPr txBox="1"/>
          <p:nvPr/>
        </p:nvSpPr>
        <p:spPr>
          <a:xfrm>
            <a:off x="441961" y="982980"/>
            <a:ext cx="1146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EAN13</a:t>
            </a:r>
            <a:r>
              <a:rPr lang="zh-CN" altLang="en-US" dirty="0"/>
              <a:t>商品条码为</a:t>
            </a:r>
            <a:r>
              <a:rPr lang="en-US" altLang="zh-CN" dirty="0"/>
              <a:t>EAN</a:t>
            </a:r>
            <a:r>
              <a:rPr lang="zh-CN" altLang="en-US" dirty="0"/>
              <a:t>条码系统中的标准码，共由</a:t>
            </a:r>
            <a:r>
              <a:rPr lang="en-US" altLang="zh-CN" dirty="0"/>
              <a:t>13</a:t>
            </a:r>
            <a:r>
              <a:rPr lang="zh-CN" altLang="en-US" dirty="0"/>
              <a:t>位数字组成（</a:t>
            </a:r>
            <a:r>
              <a:rPr lang="en-US" altLang="zh-CN" dirty="0"/>
              <a:t>3</a:t>
            </a:r>
            <a:r>
              <a:rPr lang="zh-CN" altLang="en-US" dirty="0"/>
              <a:t>位国家代码、</a:t>
            </a:r>
            <a:r>
              <a:rPr lang="en-US" altLang="zh-CN" dirty="0"/>
              <a:t>4</a:t>
            </a:r>
            <a:r>
              <a:rPr lang="zh-CN" altLang="en-US" dirty="0"/>
              <a:t>位厂商代码、</a:t>
            </a:r>
            <a:r>
              <a:rPr lang="en-US" altLang="zh-CN" dirty="0"/>
              <a:t>5</a:t>
            </a:r>
            <a:r>
              <a:rPr lang="zh-CN" altLang="en-US" dirty="0"/>
              <a:t>位产品代码、</a:t>
            </a:r>
            <a:r>
              <a:rPr lang="en-US" altLang="zh-CN" dirty="0"/>
              <a:t>1</a:t>
            </a:r>
            <a:r>
              <a:rPr lang="zh-CN" altLang="en-US" dirty="0"/>
              <a:t>位检查码）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26B4C44-338B-4F11-A9DE-A15CC93D827C}"/>
              </a:ext>
            </a:extLst>
          </p:cNvPr>
          <p:cNvSpPr txBox="1"/>
          <p:nvPr/>
        </p:nvSpPr>
        <p:spPr>
          <a:xfrm>
            <a:off x="7928522" y="4388849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一个典型的</a:t>
            </a:r>
            <a:r>
              <a:rPr lang="en-US" altLang="zh-CN" dirty="0"/>
              <a:t>EAN13 </a:t>
            </a:r>
            <a:r>
              <a:rPr lang="zh-CN" altLang="en-US" dirty="0"/>
              <a:t>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DF85DE-2760-4AE0-9E11-C29D91D2A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549" y="2039950"/>
            <a:ext cx="3687273" cy="20690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6B84FB6-4740-4D65-A9BB-181D7AE41E54}"/>
              </a:ext>
            </a:extLst>
          </p:cNvPr>
          <p:cNvSpPr txBox="1"/>
          <p:nvPr/>
        </p:nvSpPr>
        <p:spPr>
          <a:xfrm>
            <a:off x="1956436" y="4388849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EAN13 </a:t>
            </a:r>
            <a:r>
              <a:rPr lang="zh-CN" altLang="en-US" dirty="0"/>
              <a:t>码的结构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2D86318-703B-42F8-BD28-FC1F99FFEBE4}"/>
              </a:ext>
            </a:extLst>
          </p:cNvPr>
          <p:cNvSpPr txBox="1"/>
          <p:nvPr/>
        </p:nvSpPr>
        <p:spPr>
          <a:xfrm>
            <a:off x="167641" y="5152965"/>
            <a:ext cx="1146820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内容上看，</a:t>
            </a:r>
            <a:r>
              <a:rPr lang="en-US" altLang="zh-CN" sz="1400" dirty="0"/>
              <a:t>EAN13</a:t>
            </a:r>
            <a:r>
              <a:rPr lang="zh-CN" altLang="en-US" sz="1400" dirty="0"/>
              <a:t>编码信息为：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、国家代码：由国际商品条码总协会授权，我国的代码位</a:t>
            </a:r>
            <a:r>
              <a:rPr lang="en-US" altLang="zh-CN" sz="1400" dirty="0"/>
              <a:t>690-695</a:t>
            </a:r>
            <a:r>
              <a:rPr lang="zh-CN" altLang="en-US" sz="1400" dirty="0"/>
              <a:t>，凡是我国核发的商品条码均冠上</a:t>
            </a:r>
            <a:r>
              <a:rPr lang="en-US" altLang="zh-CN" sz="1400" dirty="0"/>
              <a:t>690-695</a:t>
            </a:r>
            <a:r>
              <a:rPr lang="zh-CN" altLang="en-US" sz="1400" dirty="0"/>
              <a:t>其中一个，用来区别于其他国家。</a:t>
            </a:r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、厂商代码：由中国物品编码中心核发给相关厂家，共四位代码。</a:t>
            </a:r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、产品代码：有五位，代表单个产品的编码，由厂商自己定义。</a:t>
            </a:r>
          </a:p>
          <a:p>
            <a:r>
              <a:rPr lang="en-US" altLang="zh-CN" sz="1400" dirty="0"/>
              <a:t>4</a:t>
            </a:r>
            <a:r>
              <a:rPr lang="zh-CN" altLang="en-US" sz="1400" dirty="0"/>
              <a:t>、检查码：是为了防止条码扫瞄器误读的自我检查，由前</a:t>
            </a:r>
            <a:r>
              <a:rPr lang="en-US" altLang="zh-CN" sz="1400" dirty="0"/>
              <a:t>12</a:t>
            </a:r>
            <a:r>
              <a:rPr lang="zh-CN" altLang="en-US" sz="1400" dirty="0"/>
              <a:t>位数据计算得出，一般在生成</a:t>
            </a:r>
            <a:r>
              <a:rPr lang="en-US" altLang="zh-CN" sz="1400" dirty="0"/>
              <a:t>EAN13</a:t>
            </a:r>
            <a:r>
              <a:rPr lang="zh-CN" altLang="en-US" sz="1400" dirty="0"/>
              <a:t>商品条码时可由</a:t>
            </a:r>
            <a:r>
              <a:rPr lang="zh-CN" altLang="en-US" sz="1400" b="1" dirty="0"/>
              <a:t>条码生成软件</a:t>
            </a:r>
            <a:r>
              <a:rPr lang="zh-CN" altLang="en-US" sz="1400" dirty="0"/>
              <a:t>自动生成。</a:t>
            </a: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5031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2E1307-C421-4D0E-ADF8-563605D2C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94" y="1435682"/>
            <a:ext cx="4222426" cy="20677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F530BA-BB36-4237-90A6-A08559E56838}"/>
              </a:ext>
            </a:extLst>
          </p:cNvPr>
          <p:cNvSpPr txBox="1"/>
          <p:nvPr/>
        </p:nvSpPr>
        <p:spPr>
          <a:xfrm>
            <a:off x="341555" y="320040"/>
            <a:ext cx="3983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EAN13 </a:t>
            </a:r>
            <a:r>
              <a:rPr lang="zh-CN" altLang="en-US" sz="2400" b="1" dirty="0"/>
              <a:t>商品条码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扫码过程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5E9C76-AC90-47EC-8729-3B7FA87B164A}"/>
              </a:ext>
            </a:extLst>
          </p:cNvPr>
          <p:cNvSpPr txBox="1"/>
          <p:nvPr/>
        </p:nvSpPr>
        <p:spPr>
          <a:xfrm>
            <a:off x="276958" y="4925403"/>
            <a:ext cx="11184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扫码过程：</a:t>
            </a:r>
            <a:endParaRPr lang="en-US" altLang="zh-CN" dirty="0"/>
          </a:p>
          <a:p>
            <a:r>
              <a:rPr lang="zh-CN" altLang="en-US" dirty="0"/>
              <a:t>激光扫码枪串行依次扫描，从左往右依次扫描，直到扫完全部</a:t>
            </a:r>
            <a:r>
              <a:rPr lang="en-US" altLang="zh-CN" dirty="0"/>
              <a:t>95</a:t>
            </a:r>
            <a:r>
              <a:rPr lang="zh-CN" altLang="en-US" dirty="0"/>
              <a:t>个条（一个</a:t>
            </a:r>
            <a:r>
              <a:rPr lang="en-US" altLang="zh-CN" dirty="0"/>
              <a:t>bit</a:t>
            </a:r>
            <a:r>
              <a:rPr lang="zh-CN" altLang="en-US" dirty="0"/>
              <a:t>，单位宽度</a:t>
            </a:r>
            <a:r>
              <a:rPr lang="en-US" altLang="zh-CN" dirty="0"/>
              <a:t>0.33mm</a:t>
            </a:r>
            <a:r>
              <a:rPr lang="zh-CN" altLang="en-US" dirty="0"/>
              <a:t>）。再根据编码规则进行解读。在该图中，前</a:t>
            </a:r>
            <a:r>
              <a:rPr lang="en-US" altLang="zh-CN" dirty="0"/>
              <a:t>7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为</a:t>
            </a:r>
            <a:r>
              <a:rPr lang="en-US" altLang="zh-CN" dirty="0"/>
              <a:t>0001011</a:t>
            </a:r>
            <a:r>
              <a:rPr lang="zh-CN" altLang="en-US" dirty="0"/>
              <a:t>，对应数字</a:t>
            </a:r>
            <a:r>
              <a:rPr lang="en-US" altLang="zh-CN" dirty="0"/>
              <a:t>9</a:t>
            </a:r>
          </a:p>
        </p:txBody>
      </p:sp>
      <p:pic>
        <p:nvPicPr>
          <p:cNvPr id="1026" name="Picture 2" descr="https://pic3.zhimg.com/v2-9322ff1f46937e33ef6d860fd82cc122_b.jpg">
            <a:extLst>
              <a:ext uri="{FF2B5EF4-FFF2-40B4-BE49-F238E27FC236}">
                <a16:creationId xmlns:a16="http://schemas.microsoft.com/office/drawing/2014/main" id="{4BB74757-FF0B-44F4-935F-7DE0CE745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-387352"/>
            <a:ext cx="5486400" cy="48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0EBEEDC-F46A-4A6C-B714-612E1117436E}"/>
              </a:ext>
            </a:extLst>
          </p:cNvPr>
          <p:cNvSpPr txBox="1"/>
          <p:nvPr/>
        </p:nvSpPr>
        <p:spPr>
          <a:xfrm>
            <a:off x="1438031" y="3829538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一个</a:t>
            </a:r>
            <a:r>
              <a:rPr lang="en-US" altLang="zh-CN" dirty="0"/>
              <a:t>EAN13</a:t>
            </a:r>
            <a:r>
              <a:rPr lang="zh-CN" altLang="en-US" dirty="0"/>
              <a:t>条形码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81A961-E7AF-44E1-9F22-11D3A4FAF435}"/>
              </a:ext>
            </a:extLst>
          </p:cNvPr>
          <p:cNvSpPr txBox="1"/>
          <p:nvPr/>
        </p:nvSpPr>
        <p:spPr>
          <a:xfrm>
            <a:off x="7425953" y="45560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字符对照表</a:t>
            </a:r>
          </a:p>
        </p:txBody>
      </p:sp>
    </p:spTree>
    <p:extLst>
      <p:ext uri="{BB962C8B-B14F-4D97-AF65-F5344CB8AC3E}">
        <p14:creationId xmlns:p14="http://schemas.microsoft.com/office/powerpoint/2010/main" val="1031208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B163835-53D9-488C-BAA9-C2CDDBE05102}"/>
              </a:ext>
            </a:extLst>
          </p:cNvPr>
          <p:cNvSpPr/>
          <p:nvPr/>
        </p:nvSpPr>
        <p:spPr>
          <a:xfrm>
            <a:off x="148491" y="3429000"/>
            <a:ext cx="1116037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解读左侧字符</a:t>
            </a:r>
            <a:endParaRPr lang="en-US" altLang="zh-CN" b="1" dirty="0"/>
          </a:p>
          <a:p>
            <a:r>
              <a:rPr lang="zh-CN" altLang="en-US" dirty="0"/>
              <a:t>扫描完左侧字符的</a:t>
            </a:r>
            <a:r>
              <a:rPr lang="en-US" altLang="zh-CN" dirty="0"/>
              <a:t>42</a:t>
            </a:r>
            <a:r>
              <a:rPr lang="zh-CN" altLang="en-US" dirty="0"/>
              <a:t>个条码后（每个字符由</a:t>
            </a:r>
            <a:r>
              <a:rPr lang="en-US" altLang="zh-CN" dirty="0"/>
              <a:t>7</a:t>
            </a:r>
            <a:r>
              <a:rPr lang="zh-CN" altLang="en-US" dirty="0"/>
              <a:t>个条码组成，左侧字符总共有</a:t>
            </a:r>
            <a:r>
              <a:rPr lang="en-US" altLang="zh-CN" dirty="0"/>
              <a:t>6</a:t>
            </a:r>
            <a:r>
              <a:rPr lang="zh-CN" altLang="en-US" dirty="0"/>
              <a:t>个，总的就是</a:t>
            </a:r>
            <a:r>
              <a:rPr lang="en-US" altLang="zh-CN" dirty="0"/>
              <a:t>42</a:t>
            </a:r>
            <a:r>
              <a:rPr lang="zh-CN" altLang="en-US" dirty="0"/>
              <a:t>个条码），得到了</a:t>
            </a:r>
            <a:r>
              <a:rPr lang="en-US" altLang="zh-CN" dirty="0"/>
              <a:t>920152</a:t>
            </a:r>
            <a:endParaRPr lang="en-US" altLang="zh-CN" b="1" dirty="0"/>
          </a:p>
          <a:p>
            <a:r>
              <a:rPr lang="zh-CN" altLang="en-US" b="1" dirty="0"/>
              <a:t>推导前导码</a:t>
            </a:r>
            <a:endParaRPr lang="en-US" altLang="zh-CN" b="1" dirty="0"/>
          </a:p>
          <a:p>
            <a:r>
              <a:rPr lang="zh-CN" altLang="en-US" dirty="0"/>
              <a:t>得到了六个字符</a:t>
            </a:r>
            <a:r>
              <a:rPr lang="en-US" altLang="zh-CN" dirty="0"/>
              <a:t>920152</a:t>
            </a:r>
            <a:r>
              <a:rPr lang="zh-CN" altLang="en-US" dirty="0"/>
              <a:t>后，同时得到了这六个字符的奇偶性（含</a:t>
            </a:r>
            <a:r>
              <a:rPr lang="en-US" altLang="zh-CN" dirty="0"/>
              <a:t>1</a:t>
            </a:r>
            <a:r>
              <a:rPr lang="zh-CN" altLang="en-US" dirty="0"/>
              <a:t>的个数）。比如是，奇，偶，偶，偶，奇，奇，然后再查上表，发现对应的前置码为</a:t>
            </a:r>
            <a:r>
              <a:rPr lang="en-US" altLang="zh-CN" dirty="0"/>
              <a:t>6</a:t>
            </a:r>
            <a:r>
              <a:rPr lang="zh-CN" altLang="en-US" dirty="0"/>
              <a:t>（</a:t>
            </a:r>
            <a:r>
              <a:rPr lang="en-US" altLang="zh-CN" dirty="0"/>
              <a:t>o</a:t>
            </a:r>
            <a:r>
              <a:rPr lang="zh-CN" altLang="en-US" dirty="0"/>
              <a:t>代表奇性，</a:t>
            </a:r>
            <a:r>
              <a:rPr lang="en-US" altLang="zh-CN" dirty="0"/>
              <a:t>E</a:t>
            </a:r>
            <a:r>
              <a:rPr lang="zh-CN" altLang="en-US" dirty="0"/>
              <a:t>代表偶性）。推导出前导码后，序列为</a:t>
            </a:r>
            <a:r>
              <a:rPr lang="en-US" altLang="zh-CN" dirty="0"/>
              <a:t>6920152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b="1" dirty="0"/>
              <a:t>解读右侧字符</a:t>
            </a:r>
            <a:endParaRPr lang="en-US" altLang="zh-CN" b="1" dirty="0"/>
          </a:p>
          <a:p>
            <a:r>
              <a:rPr lang="zh-CN" altLang="en-US" dirty="0"/>
              <a:t>再加上右侧字符</a:t>
            </a:r>
            <a:r>
              <a:rPr lang="en-US" altLang="zh-CN" dirty="0"/>
              <a:t>461020</a:t>
            </a:r>
            <a:r>
              <a:rPr lang="zh-CN" altLang="en-US" dirty="0"/>
              <a:t>，得到</a:t>
            </a:r>
            <a:r>
              <a:rPr lang="en-US" altLang="zh-CN" dirty="0"/>
              <a:t>6 920152 461020</a:t>
            </a:r>
            <a:r>
              <a:rPr lang="zh-CN" altLang="en-US" dirty="0"/>
              <a:t>。</a:t>
            </a:r>
            <a:endParaRPr lang="en-US" altLang="zh-CN" b="1" dirty="0"/>
          </a:p>
          <a:p>
            <a:r>
              <a:rPr lang="zh-CN" altLang="en-US" b="1" dirty="0"/>
              <a:t>校验后查数据库</a:t>
            </a:r>
            <a:endParaRPr lang="en-US" altLang="zh-CN" dirty="0"/>
          </a:p>
          <a:p>
            <a:r>
              <a:rPr lang="zh-CN" altLang="en-US" dirty="0"/>
              <a:t>若校验码校验通过，则可以查数据库得到相应的信息</a:t>
            </a:r>
            <a:r>
              <a:rPr lang="en-US" altLang="zh-CN" dirty="0"/>
              <a:t>692</a:t>
            </a:r>
            <a:r>
              <a:rPr lang="zh-CN" altLang="en-US" dirty="0"/>
              <a:t>（制造码），</a:t>
            </a:r>
            <a:r>
              <a:rPr lang="en-US" altLang="zh-CN" dirty="0"/>
              <a:t>0152</a:t>
            </a:r>
            <a:r>
              <a:rPr lang="zh-CN" altLang="en-US" dirty="0"/>
              <a:t>（制造商代码），</a:t>
            </a:r>
            <a:r>
              <a:rPr lang="en-US" altLang="zh-CN" dirty="0"/>
              <a:t>46102</a:t>
            </a:r>
            <a:r>
              <a:rPr lang="zh-CN" altLang="en-US" dirty="0"/>
              <a:t>商品标识代码。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DCC7543-7CB4-437F-9FA2-E4C54A5598E4}"/>
              </a:ext>
            </a:extLst>
          </p:cNvPr>
          <p:cNvSpPr txBox="1"/>
          <p:nvPr/>
        </p:nvSpPr>
        <p:spPr>
          <a:xfrm>
            <a:off x="341555" y="320040"/>
            <a:ext cx="3983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EAN13 </a:t>
            </a:r>
            <a:r>
              <a:rPr lang="zh-CN" altLang="en-US" sz="2400" b="1" dirty="0"/>
              <a:t>商品条码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扫码过程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485CD9-B6F5-4A70-AA16-20711AE78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9" y="723076"/>
            <a:ext cx="5361354" cy="23737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D5EF9BC-27D1-469B-ADE3-4204E2811B02}"/>
              </a:ext>
            </a:extLst>
          </p:cNvPr>
          <p:cNvSpPr txBox="1"/>
          <p:nvPr/>
        </p:nvSpPr>
        <p:spPr>
          <a:xfrm>
            <a:off x="5103446" y="30596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前导码规定表</a:t>
            </a:r>
          </a:p>
        </p:txBody>
      </p:sp>
    </p:spTree>
    <p:extLst>
      <p:ext uri="{BB962C8B-B14F-4D97-AF65-F5344CB8AC3E}">
        <p14:creationId xmlns:p14="http://schemas.microsoft.com/office/powerpoint/2010/main" val="1379729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80F5A28-17AC-467A-9E3B-03F201045842}"/>
              </a:ext>
            </a:extLst>
          </p:cNvPr>
          <p:cNvSpPr txBox="1"/>
          <p:nvPr/>
        </p:nvSpPr>
        <p:spPr>
          <a:xfrm>
            <a:off x="341555" y="320040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EAN13 </a:t>
            </a:r>
            <a:r>
              <a:rPr lang="zh-CN" altLang="en-US" sz="2400" b="1" dirty="0"/>
              <a:t>商品条码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A827F1-5C39-40D6-B047-6A86EB45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23" y="2398591"/>
            <a:ext cx="5108258" cy="21154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9C60C4-EFC0-47FC-A35C-9DCE087B7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23" y="1657865"/>
            <a:ext cx="5563553" cy="7407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E6B0AC-6D4C-4ED3-BBC6-A8D17B60DCC7}"/>
              </a:ext>
            </a:extLst>
          </p:cNvPr>
          <p:cNvSpPr txBox="1"/>
          <p:nvPr/>
        </p:nvSpPr>
        <p:spPr>
          <a:xfrm>
            <a:off x="341555" y="11530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检查码</a:t>
            </a:r>
          </a:p>
        </p:txBody>
      </p:sp>
    </p:spTree>
    <p:extLst>
      <p:ext uri="{BB962C8B-B14F-4D97-AF65-F5344CB8AC3E}">
        <p14:creationId xmlns:p14="http://schemas.microsoft.com/office/powerpoint/2010/main" val="1707951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2DB1484-9697-4A8E-9818-336758A17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26" y="1387982"/>
            <a:ext cx="9784080" cy="45251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20B3B0-635F-432A-A9B6-341F52DAA0B6}"/>
              </a:ext>
            </a:extLst>
          </p:cNvPr>
          <p:cNvSpPr txBox="1"/>
          <p:nvPr/>
        </p:nvSpPr>
        <p:spPr>
          <a:xfrm>
            <a:off x="341555" y="320040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UPC</a:t>
            </a:r>
            <a:r>
              <a:rPr lang="zh-CN" altLang="en-US" sz="2400" b="1" dirty="0"/>
              <a:t>码</a:t>
            </a:r>
          </a:p>
        </p:txBody>
      </p:sp>
    </p:spTree>
    <p:extLst>
      <p:ext uri="{BB962C8B-B14F-4D97-AF65-F5344CB8AC3E}">
        <p14:creationId xmlns:p14="http://schemas.microsoft.com/office/powerpoint/2010/main" val="3392079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D307AF-5F52-4A3E-ACD8-6ECC9366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1043395"/>
            <a:ext cx="9773920" cy="47712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6D5672-B14B-42C5-9293-A3E4A8C70540}"/>
              </a:ext>
            </a:extLst>
          </p:cNvPr>
          <p:cNvSpPr txBox="1"/>
          <p:nvPr/>
        </p:nvSpPr>
        <p:spPr>
          <a:xfrm>
            <a:off x="341555" y="320040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UPC</a:t>
            </a:r>
            <a:r>
              <a:rPr lang="zh-CN" altLang="en-US" sz="2400" b="1" dirty="0"/>
              <a:t>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614392-98CA-459A-A7A5-768FD9B5A0AB}"/>
              </a:ext>
            </a:extLst>
          </p:cNvPr>
          <p:cNvSpPr txBox="1"/>
          <p:nvPr/>
        </p:nvSpPr>
        <p:spPr>
          <a:xfrm>
            <a:off x="514038" y="6076294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单位长度为</a:t>
            </a:r>
            <a:r>
              <a:rPr lang="en-US" altLang="zh-CN" dirty="0"/>
              <a:t>1</a:t>
            </a:r>
            <a:r>
              <a:rPr lang="zh-CN" altLang="en-US" dirty="0"/>
              <a:t>或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946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4D48B9-BCE3-4623-9D05-164F65E4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191168"/>
            <a:ext cx="10827429" cy="44756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F31AE7-193F-4DDB-9320-9E8F8720F204}"/>
              </a:ext>
            </a:extLst>
          </p:cNvPr>
          <p:cNvSpPr txBox="1"/>
          <p:nvPr/>
        </p:nvSpPr>
        <p:spPr>
          <a:xfrm>
            <a:off x="341555" y="320040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UPC</a:t>
            </a:r>
            <a:r>
              <a:rPr lang="zh-CN" altLang="en-US" sz="2400" b="1" dirty="0"/>
              <a:t>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851D0AB-E91B-4C89-BCE0-6D0667F29C3C}"/>
              </a:ext>
            </a:extLst>
          </p:cNvPr>
          <p:cNvSpPr txBox="1"/>
          <p:nvPr/>
        </p:nvSpPr>
        <p:spPr>
          <a:xfrm>
            <a:off x="243840" y="6004560"/>
            <a:ext cx="785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每两条竖线加两个间隔就能表示一个数字（上图中</a:t>
            </a:r>
            <a:r>
              <a:rPr lang="en-US" altLang="zh-CN" dirty="0"/>
              <a:t>48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表示</a:t>
            </a:r>
            <a:r>
              <a:rPr lang="en-US" altLang="zh-CN" dirty="0"/>
              <a:t>12</a:t>
            </a:r>
            <a:r>
              <a:rPr lang="zh-CN" altLang="en-US" dirty="0"/>
              <a:t>为的数字）</a:t>
            </a:r>
          </a:p>
        </p:txBody>
      </p:sp>
    </p:spTree>
    <p:extLst>
      <p:ext uri="{BB962C8B-B14F-4D97-AF65-F5344CB8AC3E}">
        <p14:creationId xmlns:p14="http://schemas.microsoft.com/office/powerpoint/2010/main" val="796651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2444B40-5A89-4B92-A913-7201B09E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1116573"/>
            <a:ext cx="10251440" cy="49778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8CDE2D-CFAB-4299-A6D8-18286C1D928F}"/>
              </a:ext>
            </a:extLst>
          </p:cNvPr>
          <p:cNvSpPr txBox="1"/>
          <p:nvPr/>
        </p:nvSpPr>
        <p:spPr>
          <a:xfrm>
            <a:off x="341555" y="320040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UPC</a:t>
            </a:r>
            <a:r>
              <a:rPr lang="zh-CN" altLang="en-US" sz="2400" b="1" dirty="0"/>
              <a:t>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B359C3-4484-4730-93F3-E6EFB5B20165}"/>
              </a:ext>
            </a:extLst>
          </p:cNvPr>
          <p:cNvSpPr txBox="1"/>
          <p:nvPr/>
        </p:nvSpPr>
        <p:spPr>
          <a:xfrm>
            <a:off x="341554" y="6211669"/>
            <a:ext cx="7922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起始码标定了最细宽度（目的是无论按照什么尺寸印刷，都可以完成识别）</a:t>
            </a:r>
          </a:p>
        </p:txBody>
      </p:sp>
    </p:spTree>
    <p:extLst>
      <p:ext uri="{BB962C8B-B14F-4D97-AF65-F5344CB8AC3E}">
        <p14:creationId xmlns:p14="http://schemas.microsoft.com/office/powerpoint/2010/main" val="3774314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789759E-C6FD-4B9C-8C7E-5F7281F92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935" y="751840"/>
            <a:ext cx="4941706" cy="42181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FBD7E3-9B87-49B1-9A1B-CAEAC9897EBE}"/>
              </a:ext>
            </a:extLst>
          </p:cNvPr>
          <p:cNvSpPr txBox="1"/>
          <p:nvPr/>
        </p:nvSpPr>
        <p:spPr>
          <a:xfrm>
            <a:off x="4338320" y="522224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左侧编码表与右侧编码表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DA96F3-89B9-4221-8529-3579EE31CC22}"/>
              </a:ext>
            </a:extLst>
          </p:cNvPr>
          <p:cNvSpPr txBox="1"/>
          <p:nvPr/>
        </p:nvSpPr>
        <p:spPr>
          <a:xfrm>
            <a:off x="341555" y="320040"/>
            <a:ext cx="3233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UPC</a:t>
            </a:r>
            <a:r>
              <a:rPr lang="zh-CN" altLang="en-US" sz="2400" b="1" dirty="0"/>
              <a:t>码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防止左右读反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05F0F4-5579-4DD0-B5AC-B1F5F600A49C}"/>
              </a:ext>
            </a:extLst>
          </p:cNvPr>
          <p:cNvSpPr txBox="1"/>
          <p:nvPr/>
        </p:nvSpPr>
        <p:spPr>
          <a:xfrm>
            <a:off x="341554" y="6116320"/>
            <a:ext cx="11497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左侧中</a:t>
            </a:r>
            <a:r>
              <a:rPr lang="en-US" altLang="zh-CN" dirty="0"/>
              <a:t>1</a:t>
            </a:r>
            <a:r>
              <a:rPr lang="zh-CN" altLang="en-US" dirty="0"/>
              <a:t>的个数都是奇数，右侧都是偶数。扫码时发现一组数是偶数，则确认扫反了，需要将所有</a:t>
            </a:r>
            <a:r>
              <a:rPr lang="en-US" altLang="zh-CN" dirty="0"/>
              <a:t>bit</a:t>
            </a:r>
            <a:r>
              <a:rPr lang="zh-CN" altLang="en-US" dirty="0"/>
              <a:t>反过来理解</a:t>
            </a:r>
          </a:p>
        </p:txBody>
      </p:sp>
    </p:spTree>
    <p:extLst>
      <p:ext uri="{BB962C8B-B14F-4D97-AF65-F5344CB8AC3E}">
        <p14:creationId xmlns:p14="http://schemas.microsoft.com/office/powerpoint/2010/main" val="379327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A045CE5-2F2C-4C0B-805E-FF459B68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88" y="2769963"/>
            <a:ext cx="5865092" cy="300064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7A1E6F5-FD3C-4FCC-A526-B9DE7263F901}"/>
              </a:ext>
            </a:extLst>
          </p:cNvPr>
          <p:cNvSpPr txBox="1"/>
          <p:nvPr/>
        </p:nvSpPr>
        <p:spPr>
          <a:xfrm>
            <a:off x="304800" y="4525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相关工作调研：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BA9023-D45F-4268-BC50-FB10B2ECD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293" y="637248"/>
            <a:ext cx="7498629" cy="20677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4FAB10-21F3-4EFE-B2C9-EFBC6FD2A2B2}"/>
              </a:ext>
            </a:extLst>
          </p:cNvPr>
          <p:cNvSpPr txBox="1"/>
          <p:nvPr/>
        </p:nvSpPr>
        <p:spPr>
          <a:xfrm>
            <a:off x="386096" y="5831995"/>
            <a:ext cx="11482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一大类工作是用</a:t>
            </a:r>
            <a:r>
              <a:rPr lang="en-US" altLang="zh-CN" dirty="0"/>
              <a:t>Lidar</a:t>
            </a:r>
            <a:r>
              <a:rPr lang="zh-CN" altLang="en-US" dirty="0"/>
              <a:t>进行</a:t>
            </a:r>
            <a:r>
              <a:rPr lang="en-US" altLang="zh-CN" dirty="0"/>
              <a:t>Traffic Sign Detection</a:t>
            </a:r>
            <a:r>
              <a:rPr lang="zh-CN" altLang="en-US" dirty="0"/>
              <a:t>，再将点对应到</a:t>
            </a:r>
            <a:r>
              <a:rPr lang="en-US" altLang="zh-CN" dirty="0"/>
              <a:t>camera</a:t>
            </a:r>
            <a:r>
              <a:rPr lang="zh-CN" altLang="en-US" dirty="0"/>
              <a:t>的图像上进行</a:t>
            </a:r>
            <a:r>
              <a:rPr lang="en-US" altLang="zh-CN" dirty="0"/>
              <a:t>Recognition</a:t>
            </a:r>
            <a:r>
              <a:rPr lang="zh-CN" altLang="en-US" dirty="0"/>
              <a:t>（不能摆脱</a:t>
            </a:r>
            <a:r>
              <a:rPr lang="en-US" altLang="zh-CN" dirty="0"/>
              <a:t>camera</a:t>
            </a:r>
            <a:r>
              <a:rPr lang="zh-CN" altLang="en-US" dirty="0"/>
              <a:t>），效果是对单纯</a:t>
            </a:r>
            <a:r>
              <a:rPr lang="en-US" altLang="zh-CN" dirty="0"/>
              <a:t>camera</a:t>
            </a:r>
            <a:r>
              <a:rPr lang="zh-CN" altLang="en-US" dirty="0"/>
              <a:t>的增强 （未找到对</a:t>
            </a:r>
            <a:r>
              <a:rPr lang="en-US" altLang="zh-CN" dirty="0"/>
              <a:t>Traffic Signs</a:t>
            </a:r>
            <a:r>
              <a:rPr lang="zh-CN" altLang="en-US" dirty="0"/>
              <a:t>进行修改的工作）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AC89CB-EA2A-4A42-9703-25A213370C50}"/>
              </a:ext>
            </a:extLst>
          </p:cNvPr>
          <p:cNvSpPr txBox="1"/>
          <p:nvPr/>
        </p:nvSpPr>
        <p:spPr>
          <a:xfrm>
            <a:off x="386096" y="6478326"/>
            <a:ext cx="992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Machine Vision Based Traffic Sign Detection Methods: Review, Analyses and Perspectives</a:t>
            </a:r>
            <a:r>
              <a:rPr lang="zh-CN" altLang="en-US" dirty="0"/>
              <a:t>，</a:t>
            </a:r>
            <a:r>
              <a:rPr lang="en-US" altLang="zh-CN" dirty="0"/>
              <a:t>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791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28FB74C-DF8C-4AD0-9F52-016C59FD5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2708"/>
            <a:ext cx="12192000" cy="50089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DD80F9D-A3E8-463D-B812-B86EB3F67643}"/>
              </a:ext>
            </a:extLst>
          </p:cNvPr>
          <p:cNvSpPr txBox="1"/>
          <p:nvPr/>
        </p:nvSpPr>
        <p:spPr>
          <a:xfrm>
            <a:off x="341555" y="320040"/>
            <a:ext cx="2310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UPC</a:t>
            </a:r>
            <a:r>
              <a:rPr lang="zh-CN" altLang="en-US" sz="2400" b="1" dirty="0"/>
              <a:t>码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校验码</a:t>
            </a:r>
          </a:p>
        </p:txBody>
      </p:sp>
    </p:spTree>
    <p:extLst>
      <p:ext uri="{BB962C8B-B14F-4D97-AF65-F5344CB8AC3E}">
        <p14:creationId xmlns:p14="http://schemas.microsoft.com/office/powerpoint/2010/main" val="440382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AB1F1-FD3E-46AA-B895-9A3D705C4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2FD842-DBEC-4EC6-9FB1-5BB873272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EABC21-4B7B-456D-83A8-86B4C287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691"/>
            <a:ext cx="12192000" cy="54966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1576EE-1A14-49DF-B7F4-A42C7851CDCD}"/>
              </a:ext>
            </a:extLst>
          </p:cNvPr>
          <p:cNvSpPr txBox="1"/>
          <p:nvPr/>
        </p:nvSpPr>
        <p:spPr>
          <a:xfrm>
            <a:off x="194598" y="133947"/>
            <a:ext cx="3334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UPC</a:t>
            </a:r>
            <a:r>
              <a:rPr lang="zh-CN" altLang="en-US" sz="2400" b="1" dirty="0"/>
              <a:t>码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三重核心设计</a:t>
            </a:r>
          </a:p>
        </p:txBody>
      </p:sp>
    </p:spTree>
    <p:extLst>
      <p:ext uri="{BB962C8B-B14F-4D97-AF65-F5344CB8AC3E}">
        <p14:creationId xmlns:p14="http://schemas.microsoft.com/office/powerpoint/2010/main" val="2384029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D4F2F8-F64C-4271-8108-851A3555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55" y="1105099"/>
            <a:ext cx="4762500" cy="29527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429B65F-DD5C-465C-B0D0-FB68C86D2762}"/>
              </a:ext>
            </a:extLst>
          </p:cNvPr>
          <p:cNvSpPr txBox="1"/>
          <p:nvPr/>
        </p:nvSpPr>
        <p:spPr>
          <a:xfrm>
            <a:off x="341555" y="3200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交叉二五码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464A0C-88AF-4C4B-AA65-46BD10604DE9}"/>
              </a:ext>
            </a:extLst>
          </p:cNvPr>
          <p:cNvSpPr txBox="1"/>
          <p:nvPr/>
        </p:nvSpPr>
        <p:spPr>
          <a:xfrm>
            <a:off x="444500" y="4572000"/>
            <a:ext cx="98214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编码规则</a:t>
            </a:r>
            <a:endParaRPr lang="en-US" altLang="zh-CN" dirty="0"/>
          </a:p>
          <a:p>
            <a:endParaRPr lang="en-US" altLang="zh-CN" sz="1600" dirty="0"/>
          </a:p>
          <a:p>
            <a:r>
              <a:rPr lang="zh-CN" altLang="en-US" sz="1600" dirty="0"/>
              <a:t>每一个条码数据符由</a:t>
            </a:r>
            <a:r>
              <a:rPr lang="en-US" altLang="zh-CN" sz="1600" dirty="0"/>
              <a:t>5</a:t>
            </a:r>
            <a:r>
              <a:rPr lang="zh-CN" altLang="en-US" sz="1600" dirty="0"/>
              <a:t>个单元组成，其中两个是宽单元（用二进制</a:t>
            </a:r>
            <a:r>
              <a:rPr lang="en-US" altLang="zh-CN" sz="1600" dirty="0"/>
              <a:t>’1’</a:t>
            </a:r>
            <a:r>
              <a:rPr lang="zh-CN" altLang="en-US" sz="1600" dirty="0"/>
              <a:t>表示），其余是窄单元（用二进制‘</a:t>
            </a:r>
            <a:r>
              <a:rPr lang="en-US" altLang="zh-CN" sz="1600" dirty="0"/>
              <a:t>0</a:t>
            </a:r>
            <a:r>
              <a:rPr lang="zh-CN" altLang="en-US" sz="1600" dirty="0"/>
              <a:t>’表示）。起始符包括两个窄条和窄空，终止符包括一个宽条一个窄条和一个窄空。组成条码符号的条码数据符个数为偶数，条码符号从左到右，表示奇数位字符由条条组成，组成偶数位字符由空组成。若表示字符数为偶数，应在左端添一位</a:t>
            </a:r>
            <a:r>
              <a:rPr lang="en-US" altLang="zh-CN" sz="1600" dirty="0"/>
              <a:t>0</a:t>
            </a:r>
            <a:r>
              <a:rPr lang="zh-CN" altLang="en-US" sz="1600" dirty="0"/>
              <a:t>变成偶数。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2C8E8E-70B4-4657-A344-312BE99E9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49" y="1598054"/>
            <a:ext cx="6092825" cy="222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70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EC8E71B-D3F0-4007-8AC3-00395A001786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条形码和二维码编码方式和规范繁多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431DE1-5368-40BD-9A1D-1DDB092C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1" y="758845"/>
            <a:ext cx="6013855" cy="36120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167D469-6CE4-4ACD-AA9A-98C0784E5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" y="4370915"/>
            <a:ext cx="6140589" cy="336831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116BA7-8BC1-4672-A9DD-4BBD9EA74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156" y="3184376"/>
            <a:ext cx="5909790" cy="353568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7E1F823-B7A7-495D-A0ED-63A3606F9F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296" y="6237665"/>
            <a:ext cx="6910020" cy="30031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CB0F152-8204-42D6-AAD0-9A9B074C2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7944"/>
            <a:ext cx="5909790" cy="233356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4ACF38C-D402-4E88-B0CE-EC7FF7405499}"/>
              </a:ext>
            </a:extLst>
          </p:cNvPr>
          <p:cNvSpPr txBox="1"/>
          <p:nvPr/>
        </p:nvSpPr>
        <p:spPr>
          <a:xfrm>
            <a:off x="8130541" y="2471505"/>
            <a:ext cx="241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扫码枪各种各样</a:t>
            </a:r>
          </a:p>
        </p:txBody>
      </p:sp>
    </p:spTree>
    <p:extLst>
      <p:ext uri="{BB962C8B-B14F-4D97-AF65-F5344CB8AC3E}">
        <p14:creationId xmlns:p14="http://schemas.microsoft.com/office/powerpoint/2010/main" val="4236317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181275D-EC6D-4228-A87D-DEA908D5E172}"/>
              </a:ext>
            </a:extLst>
          </p:cNvPr>
          <p:cNvSpPr txBox="1"/>
          <p:nvPr/>
        </p:nvSpPr>
        <p:spPr>
          <a:xfrm>
            <a:off x="3985260" y="2468880"/>
            <a:ext cx="3877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600" dirty="0"/>
              <a:t>二维码</a:t>
            </a:r>
          </a:p>
        </p:txBody>
      </p:sp>
    </p:spTree>
    <p:extLst>
      <p:ext uri="{BB962C8B-B14F-4D97-AF65-F5344CB8AC3E}">
        <p14:creationId xmlns:p14="http://schemas.microsoft.com/office/powerpoint/2010/main" val="3211176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5CE6BDE-D9E3-4B00-A93E-DBDF405F6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127" y="1400500"/>
            <a:ext cx="3629474" cy="33244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94B915A-2CBA-40A5-95AA-C4E0489A6438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QR</a:t>
            </a:r>
            <a:r>
              <a:rPr lang="zh-CN" altLang="en-US" sz="2400" b="1" dirty="0"/>
              <a:t>码（</a:t>
            </a:r>
            <a:r>
              <a:rPr lang="en-US" altLang="zh-CN" sz="2400" b="1" dirty="0"/>
              <a:t>Quick Response Code</a:t>
            </a:r>
            <a:r>
              <a:rPr lang="zh-CN" altLang="en-US" sz="2400" b="1" dirty="0"/>
              <a:t>）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F7A4F87-046E-4D29-ADF9-AA94B4C35A11}"/>
              </a:ext>
            </a:extLst>
          </p:cNvPr>
          <p:cNvCxnSpPr>
            <a:cxnSpLocks/>
          </p:cNvCxnSpPr>
          <p:nvPr/>
        </p:nvCxnSpPr>
        <p:spPr>
          <a:xfrm flipV="1">
            <a:off x="5798633" y="1966354"/>
            <a:ext cx="973217" cy="375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7F08DED-F30A-4975-93B0-ED7EA3529C05}"/>
              </a:ext>
            </a:extLst>
          </p:cNvPr>
          <p:cNvSpPr txBox="1"/>
          <p:nvPr/>
        </p:nvSpPr>
        <p:spPr>
          <a:xfrm>
            <a:off x="6953244" y="1400500"/>
            <a:ext cx="376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定位块</a:t>
            </a:r>
            <a:r>
              <a:rPr lang="en-US" altLang="zh-CN" dirty="0"/>
              <a:t>(</a:t>
            </a:r>
            <a:r>
              <a:rPr lang="zh-CN" altLang="en-US" dirty="0"/>
              <a:t>无论从哪个方向扫码都可以校正为正确方向，右下角无方块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B21078C-32BD-48E6-BC60-DAF8D788DC96}"/>
              </a:ext>
            </a:extLst>
          </p:cNvPr>
          <p:cNvSpPr txBox="1"/>
          <p:nvPr/>
        </p:nvSpPr>
        <p:spPr>
          <a:xfrm>
            <a:off x="355600" y="5181966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白色方块表示</a:t>
            </a:r>
            <a:r>
              <a:rPr lang="en-US" altLang="zh-CN" dirty="0"/>
              <a:t>0</a:t>
            </a:r>
            <a:r>
              <a:rPr lang="zh-CN" altLang="en-US" dirty="0"/>
              <a:t>，黑色方块表示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98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4F61ED-3BC8-41DA-9237-AB659D52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14" y="1317684"/>
            <a:ext cx="5651157" cy="28428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224747-0233-4FF0-94A0-922B16809E29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QR</a:t>
            </a:r>
            <a:r>
              <a:rPr lang="zh-CN" altLang="en-US" sz="2400" b="1" dirty="0"/>
              <a:t>码（</a:t>
            </a:r>
            <a:r>
              <a:rPr lang="en-US" altLang="zh-CN" sz="2400" b="1" dirty="0"/>
              <a:t>Quick Response Code</a:t>
            </a:r>
            <a:r>
              <a:rPr lang="zh-CN" altLang="en-US" sz="2400" b="1" dirty="0"/>
              <a:t>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09E0D22-5EA2-429A-9F88-8F570463C7B4}"/>
              </a:ext>
            </a:extLst>
          </p:cNvPr>
          <p:cNvSpPr txBox="1"/>
          <p:nvPr/>
        </p:nvSpPr>
        <p:spPr>
          <a:xfrm>
            <a:off x="633548" y="4350027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和一维码类似，其内容的解读有国际规范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4F8901-4200-482A-A5DE-6C57451AD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917" y="607423"/>
            <a:ext cx="5357952" cy="33636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60575E-1B5D-4888-8BBB-40FDB820B0BD}"/>
              </a:ext>
            </a:extLst>
          </p:cNvPr>
          <p:cNvSpPr txBox="1"/>
          <p:nvPr/>
        </p:nvSpPr>
        <p:spPr>
          <a:xfrm>
            <a:off x="7176236" y="3980695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QR</a:t>
            </a:r>
            <a:r>
              <a:rPr lang="zh-CN" altLang="en-US" dirty="0"/>
              <a:t>码有</a:t>
            </a:r>
            <a:r>
              <a:rPr lang="en-US" altLang="zh-CN" dirty="0"/>
              <a:t>40</a:t>
            </a:r>
            <a:r>
              <a:rPr lang="zh-CN" altLang="en-US" dirty="0"/>
              <a:t>个版本，版本越大，尺寸越大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C13FBA6-3AE5-4167-A19F-DEE5C16C4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193" y="4359613"/>
            <a:ext cx="4343399" cy="20557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6C45521-D0D5-4552-9279-0CC26B38196C}"/>
              </a:ext>
            </a:extLst>
          </p:cNvPr>
          <p:cNvSpPr txBox="1"/>
          <p:nvPr/>
        </p:nvSpPr>
        <p:spPr>
          <a:xfrm>
            <a:off x="7772773" y="6496713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版本号每加</a:t>
            </a:r>
            <a:r>
              <a:rPr lang="en-US" altLang="zh-CN" dirty="0"/>
              <a:t>1</a:t>
            </a:r>
            <a:r>
              <a:rPr lang="zh-CN" altLang="en-US" dirty="0"/>
              <a:t>，边长多</a:t>
            </a:r>
            <a:r>
              <a:rPr lang="en-US" altLang="zh-CN" dirty="0"/>
              <a:t>4</a:t>
            </a:r>
            <a:r>
              <a:rPr lang="zh-CN" altLang="en-US" dirty="0"/>
              <a:t>格</a:t>
            </a:r>
          </a:p>
        </p:txBody>
      </p:sp>
    </p:spTree>
    <p:extLst>
      <p:ext uri="{BB962C8B-B14F-4D97-AF65-F5344CB8AC3E}">
        <p14:creationId xmlns:p14="http://schemas.microsoft.com/office/powerpoint/2010/main" val="1194886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0E3DF1B-FC86-46DB-AE2D-8730607918A6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二维码的编码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F90815-B742-4A0D-A46C-6791BED8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929" y="1346863"/>
            <a:ext cx="5876676" cy="29750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FF8B97-BF37-494C-8972-A01DAF3D4700}"/>
              </a:ext>
            </a:extLst>
          </p:cNvPr>
          <p:cNvSpPr txBox="1"/>
          <p:nvPr/>
        </p:nvSpPr>
        <p:spPr>
          <a:xfrm>
            <a:off x="509451" y="4728754"/>
            <a:ext cx="73452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定位块：无论从哪个方向扫码都可以校正为正确方向，右下角无方块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时序图案：标定严格的水平和竖直方向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校正图形：校正不同角度的透视关系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格式信息：信息重复两遍。定位方块旁，定义数据格式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分成</a:t>
            </a:r>
            <a:r>
              <a:rPr lang="en-US" altLang="zh-CN" dirty="0"/>
              <a:t>8</a:t>
            </a:r>
            <a:r>
              <a:rPr lang="zh-CN" altLang="en-US" dirty="0"/>
              <a:t>个一组的模块，存储数据和纠错码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版本号大于等于</a:t>
            </a:r>
            <a:r>
              <a:rPr lang="en-US" altLang="zh-CN" dirty="0"/>
              <a:t>7</a:t>
            </a:r>
            <a:r>
              <a:rPr lang="zh-CN" altLang="en-US" dirty="0"/>
              <a:t>时需要记录版本信息，提高扫码效率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DB6268-E2CC-452E-9D56-EE956A408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747" y="1351519"/>
            <a:ext cx="3229351" cy="297041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F2B7CA-A41B-4D04-B324-F205918FE2C3}"/>
              </a:ext>
            </a:extLst>
          </p:cNvPr>
          <p:cNvSpPr txBox="1"/>
          <p:nvPr/>
        </p:nvSpPr>
        <p:spPr>
          <a:xfrm>
            <a:off x="6995160" y="450271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 </a:t>
            </a:r>
            <a:r>
              <a:rPr lang="zh-CN" altLang="en-US" dirty="0"/>
              <a:t>格式信息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A36E44A-BDE6-4B4A-AF6B-A916CFDEA6D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559578" y="819603"/>
            <a:ext cx="107401" cy="708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3A863979-98B7-4B16-A7E0-0F5A7DBEC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097" y="1346863"/>
            <a:ext cx="3100389" cy="297041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9CB3D0B-8F9D-4491-983A-0D15F4319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1792" y="4892039"/>
            <a:ext cx="1584008" cy="186200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50F6444-7368-4498-ADFC-041E980BF48E}"/>
              </a:ext>
            </a:extLst>
          </p:cNvPr>
          <p:cNvSpPr txBox="1"/>
          <p:nvPr/>
        </p:nvSpPr>
        <p:spPr>
          <a:xfrm>
            <a:off x="9069097" y="484918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6. </a:t>
            </a:r>
            <a:r>
              <a:rPr lang="zh-CN" altLang="en-US" dirty="0"/>
              <a:t>版本信息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D1CD977-540B-44CC-AC5B-BBE138C1E9B2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10412735" y="5033855"/>
            <a:ext cx="1269814" cy="27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50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91673AA-D605-41B4-A429-2C38499E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918" y="1396470"/>
            <a:ext cx="8364413" cy="51007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6AA035-692B-4BDB-A57C-4BF5E627DE23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校正透视关系</a:t>
            </a:r>
          </a:p>
        </p:txBody>
      </p:sp>
    </p:spTree>
    <p:extLst>
      <p:ext uri="{BB962C8B-B14F-4D97-AF65-F5344CB8AC3E}">
        <p14:creationId xmlns:p14="http://schemas.microsoft.com/office/powerpoint/2010/main" val="4087030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DDCF85-F9BA-4128-8626-AB04275D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74" y="2515310"/>
            <a:ext cx="2220535" cy="19814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07A47C-D28C-49FC-AB94-58CED8677F8C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二维码的纠错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里德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所罗门码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215F425-4BC8-4474-8355-FDD505A68CAE}"/>
              </a:ext>
            </a:extLst>
          </p:cNvPr>
          <p:cNvSpPr txBox="1"/>
          <p:nvPr/>
        </p:nvSpPr>
        <p:spPr>
          <a:xfrm>
            <a:off x="348915" y="467492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受污损的二维码仍能被识别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7584459-9E4F-4A5E-80AD-6F0200267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631" y="333183"/>
            <a:ext cx="5087718" cy="31567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78843A-FE06-4243-9E87-3E4CB80D0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585" y="4496786"/>
            <a:ext cx="3370271" cy="18077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0C15838-5138-49C8-ADC7-C7BDD0630EA8}"/>
              </a:ext>
            </a:extLst>
          </p:cNvPr>
          <p:cNvSpPr txBox="1"/>
          <p:nvPr/>
        </p:nvSpPr>
        <p:spPr>
          <a:xfrm>
            <a:off x="5287019" y="6439679"/>
            <a:ext cx="6019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里德</a:t>
            </a:r>
            <a:r>
              <a:rPr lang="en-US" altLang="zh-CN" sz="1400" dirty="0"/>
              <a:t>-</a:t>
            </a:r>
            <a:r>
              <a:rPr lang="zh-CN" altLang="en-US" sz="1400" dirty="0"/>
              <a:t>所罗门编码可以允许随便修改一定数量的格子，仍能恢复出原始数据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9FB7D2-96DA-49F3-A592-4C34F89AEF12}"/>
              </a:ext>
            </a:extLst>
          </p:cNvPr>
          <p:cNvSpPr/>
          <p:nvPr/>
        </p:nvSpPr>
        <p:spPr>
          <a:xfrm>
            <a:off x="6803424" y="3574343"/>
            <a:ext cx="3262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数据是由对应的二进制编码而来的</a:t>
            </a:r>
          </a:p>
        </p:txBody>
      </p:sp>
    </p:spTree>
    <p:extLst>
      <p:ext uri="{BB962C8B-B14F-4D97-AF65-F5344CB8AC3E}">
        <p14:creationId xmlns:p14="http://schemas.microsoft.com/office/powerpoint/2010/main" val="3007706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01DB2C-8F56-4302-8D43-14902CBA3B0E}"/>
              </a:ext>
            </a:extLst>
          </p:cNvPr>
          <p:cNvSpPr txBox="1"/>
          <p:nvPr/>
        </p:nvSpPr>
        <p:spPr>
          <a:xfrm>
            <a:off x="289932" y="3679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基本参数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0E9E7D-CD29-4CBB-AE02-340709FB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2" y="992459"/>
            <a:ext cx="4717057" cy="5274527"/>
          </a:xfrm>
          <a:prstGeom prst="rect">
            <a:avLst/>
          </a:prstGeom>
        </p:spPr>
      </p:pic>
      <p:pic>
        <p:nvPicPr>
          <p:cNvPr id="1026" name="Picture 2" descr="https://img2020.cnblogs.com/blog/1914591/202110/1914591-20211013154939312-692744912.jpg">
            <a:extLst>
              <a:ext uri="{FF2B5EF4-FFF2-40B4-BE49-F238E27FC236}">
                <a16:creationId xmlns:a16="http://schemas.microsoft.com/office/drawing/2014/main" id="{EB263976-4D8A-4D06-9C89-6B6BA8BAC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87" y="992459"/>
            <a:ext cx="7360113" cy="482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6824D9A-51EA-4A5B-B196-D73ADEB916A4}"/>
              </a:ext>
            </a:extLst>
          </p:cNvPr>
          <p:cNvSpPr txBox="1"/>
          <p:nvPr/>
        </p:nvSpPr>
        <p:spPr>
          <a:xfrm>
            <a:off x="5382324" y="3679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坐标系</a:t>
            </a:r>
          </a:p>
        </p:txBody>
      </p:sp>
    </p:spTree>
    <p:extLst>
      <p:ext uri="{BB962C8B-B14F-4D97-AF65-F5344CB8AC3E}">
        <p14:creationId xmlns:p14="http://schemas.microsoft.com/office/powerpoint/2010/main" val="3127613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76D347-C9AA-4CC7-9342-AD68DB9F8A20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二维码的纠错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里德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所罗门码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8788B4-EE21-475C-AC0D-34200980C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87" y="1527904"/>
            <a:ext cx="3630108" cy="1245588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1B424B0-B552-40C7-8F4C-48A66CD616EE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351995" y="2131882"/>
            <a:ext cx="3231329" cy="18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623C01F-1A23-4984-86BA-171CAFB4493B}"/>
              </a:ext>
            </a:extLst>
          </p:cNvPr>
          <p:cNvSpPr txBox="1"/>
          <p:nvPr/>
        </p:nvSpPr>
        <p:spPr>
          <a:xfrm>
            <a:off x="4608677" y="1762550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任选两格修改成其他数字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7320AFC-257D-4332-BFB6-6970C530CDC8}"/>
              </a:ext>
            </a:extLst>
          </p:cNvPr>
          <p:cNvCxnSpPr>
            <a:cxnSpLocks/>
          </p:cNvCxnSpPr>
          <p:nvPr/>
        </p:nvCxnSpPr>
        <p:spPr>
          <a:xfrm flipH="1">
            <a:off x="4351996" y="2483939"/>
            <a:ext cx="3231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AED638A-75F8-45F5-A2B2-3FCBFF0F79F9}"/>
              </a:ext>
            </a:extLst>
          </p:cNvPr>
          <p:cNvSpPr txBox="1"/>
          <p:nvPr/>
        </p:nvSpPr>
        <p:spPr>
          <a:xfrm>
            <a:off x="4608677" y="2458890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识别出修改的是哪位并恢复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05BA4B6-C422-449B-84B9-2A88019FDB9A}"/>
              </a:ext>
            </a:extLst>
          </p:cNvPr>
          <p:cNvSpPr txBox="1"/>
          <p:nvPr/>
        </p:nvSpPr>
        <p:spPr>
          <a:xfrm>
            <a:off x="141794" y="983698"/>
            <a:ext cx="1024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目标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C149CEB-F5B6-42FF-8517-752B7A61E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325" y="3515693"/>
            <a:ext cx="1983849" cy="11376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BA5B875-B5B5-498A-9818-B4DC7CE3368C}"/>
              </a:ext>
            </a:extLst>
          </p:cNvPr>
          <p:cNvSpPr txBox="1"/>
          <p:nvPr/>
        </p:nvSpPr>
        <p:spPr>
          <a:xfrm>
            <a:off x="0" y="372834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目标等效于找到：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E5A969-8E9C-458A-BE30-28E8B4832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566" y="3913006"/>
            <a:ext cx="3206678" cy="173903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A84A772D-F3D1-455E-90AE-3658D9B27CD3}"/>
              </a:ext>
            </a:extLst>
          </p:cNvPr>
          <p:cNvSpPr txBox="1"/>
          <p:nvPr/>
        </p:nvSpPr>
        <p:spPr>
          <a:xfrm>
            <a:off x="5379720" y="343185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比如：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6418F02-4C77-4BA7-AE47-B6D979C65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324" y="1433609"/>
            <a:ext cx="3833511" cy="13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94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5758291-24AE-4D05-A777-EDC203595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011" y="1998081"/>
            <a:ext cx="4763248" cy="22528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686238-7017-4155-A5F0-37E47B37E8CF}"/>
              </a:ext>
            </a:extLst>
          </p:cNvPr>
          <p:cNvSpPr txBox="1"/>
          <p:nvPr/>
        </p:nvSpPr>
        <p:spPr>
          <a:xfrm>
            <a:off x="1498791" y="4428258"/>
            <a:ext cx="1009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可以知道</a:t>
            </a:r>
            <a:r>
              <a:rPr lang="en-US" altLang="zh-CN" dirty="0"/>
              <a:t>m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是不是被改变了。但是无法知道是</a:t>
            </a:r>
            <a:r>
              <a:rPr lang="en-US" altLang="zh-CN" dirty="0"/>
              <a:t>m</a:t>
            </a:r>
            <a:r>
              <a:rPr lang="zh-CN" altLang="en-US" dirty="0"/>
              <a:t>被改了还是</a:t>
            </a:r>
            <a:r>
              <a:rPr lang="en-US" altLang="zh-CN" dirty="0"/>
              <a:t>p</a:t>
            </a:r>
            <a:r>
              <a:rPr lang="zh-CN" altLang="en-US" dirty="0"/>
              <a:t>被改了，不满足恢复数据的要求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DB37F02-F35B-4BF1-9F85-E9355C0AFEC0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二维码的纠错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里德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所罗门码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30B418-D482-4CBE-A1F4-350432E0A3EE}"/>
              </a:ext>
            </a:extLst>
          </p:cNvPr>
          <p:cNvSpPr/>
          <p:nvPr/>
        </p:nvSpPr>
        <p:spPr>
          <a:xfrm>
            <a:off x="479374" y="129333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简单的校验比对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859084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8183EE7-3924-4787-9603-119F9AEE5833}"/>
              </a:ext>
            </a:extLst>
          </p:cNvPr>
          <p:cNvSpPr txBox="1"/>
          <p:nvPr/>
        </p:nvSpPr>
        <p:spPr>
          <a:xfrm>
            <a:off x="114301" y="778924"/>
            <a:ext cx="5464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以下计算在伽罗瓦域进行计算，以</a:t>
            </a:r>
            <a:r>
              <a:rPr lang="en-US" altLang="zh-CN" dirty="0"/>
              <a:t>GF</a:t>
            </a:r>
            <a:r>
              <a:rPr lang="zh-CN" altLang="en-US" dirty="0"/>
              <a:t>（</a:t>
            </a:r>
            <a:r>
              <a:rPr lang="en-US" altLang="zh-CN" dirty="0"/>
              <a:t>2^3</a:t>
            </a:r>
            <a:r>
              <a:rPr lang="zh-CN" altLang="en-US" dirty="0"/>
              <a:t>）域为例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加减相同，乘除相同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域的封闭性（无论如何计算，不会算到域外面）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DFCC7B2-A2BE-409A-A12F-B82189829D42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二维码的纠错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里德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所罗门码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789352-11FF-42CF-B749-52594775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036" y="4588377"/>
            <a:ext cx="1697663" cy="17280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1822422-184B-4F45-A0FA-070E820FC168}"/>
              </a:ext>
            </a:extLst>
          </p:cNvPr>
          <p:cNvSpPr txBox="1"/>
          <p:nvPr/>
        </p:nvSpPr>
        <p:spPr>
          <a:xfrm>
            <a:off x="5009333" y="370251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（伽罗瓦域</a:t>
            </a:r>
            <a:r>
              <a:rPr lang="en-US" altLang="zh-CN" dirty="0"/>
              <a:t>+</a:t>
            </a:r>
            <a:r>
              <a:rPr lang="zh-CN" altLang="en-US" dirty="0"/>
              <a:t>多项式表示）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DD90E2-BA5C-47F4-B2B3-2DD34477B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40929"/>
            <a:ext cx="3866147" cy="18969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4FAE84B-A7F5-4BAB-ACC8-1BC6CEDD6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609" y="4612097"/>
            <a:ext cx="1697663" cy="17492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F5C1C9A-B88E-407D-BADE-081A0F2D7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807" y="2133335"/>
            <a:ext cx="2192048" cy="190456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4FDA12B-912C-4E2D-A938-FF0F54958005}"/>
              </a:ext>
            </a:extLst>
          </p:cNvPr>
          <p:cNvSpPr txBox="1"/>
          <p:nvPr/>
        </p:nvSpPr>
        <p:spPr>
          <a:xfrm>
            <a:off x="2423844" y="6316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06AFB9-DD1A-4D95-815D-4BB5533315D0}"/>
              </a:ext>
            </a:extLst>
          </p:cNvPr>
          <p:cNvSpPr txBox="1"/>
          <p:nvPr/>
        </p:nvSpPr>
        <p:spPr>
          <a:xfrm>
            <a:off x="7810274" y="63838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乘除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98402EC-11A0-4F5A-8FCD-0E8963AACD71}"/>
              </a:ext>
            </a:extLst>
          </p:cNvPr>
          <p:cNvSpPr txBox="1"/>
          <p:nvPr/>
        </p:nvSpPr>
        <p:spPr>
          <a:xfrm>
            <a:off x="7284609" y="41284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乘除计算规则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64E5C0-3D60-477F-8CAF-03F00E66D9CC}"/>
              </a:ext>
            </a:extLst>
          </p:cNvPr>
          <p:cNvSpPr txBox="1"/>
          <p:nvPr/>
        </p:nvSpPr>
        <p:spPr>
          <a:xfrm>
            <a:off x="1787539" y="41284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加减计算规则</a:t>
            </a:r>
          </a:p>
        </p:txBody>
      </p:sp>
    </p:spTree>
    <p:extLst>
      <p:ext uri="{BB962C8B-B14F-4D97-AF65-F5344CB8AC3E}">
        <p14:creationId xmlns:p14="http://schemas.microsoft.com/office/powerpoint/2010/main" val="1243885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0D99465-1BE6-4973-A497-97E912D3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67" y="1546666"/>
            <a:ext cx="2628327" cy="131109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560C11-46E8-4286-9E29-5E5B17BD4CCF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二维码的纠错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里德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所罗门码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492204-2367-4895-B7F7-E4B7E9CDD061}"/>
              </a:ext>
            </a:extLst>
          </p:cNvPr>
          <p:cNvSpPr txBox="1"/>
          <p:nvPr/>
        </p:nvSpPr>
        <p:spPr>
          <a:xfrm>
            <a:off x="254020" y="110690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将原始数据视作多项式：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6FEB95-2454-4C28-B8AF-08EBF966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506" y="1476237"/>
            <a:ext cx="4832256" cy="13815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FAA42EF-F9B2-4256-BAAC-24ABD8D0A1E2}"/>
              </a:ext>
            </a:extLst>
          </p:cNvPr>
          <p:cNvSpPr txBox="1"/>
          <p:nvPr/>
        </p:nvSpPr>
        <p:spPr>
          <a:xfrm>
            <a:off x="5083561" y="34290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推导四位的纠错码值应为多少：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AE0FD84-620F-4306-AEE0-BEB66DACB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03132"/>
            <a:ext cx="4807762" cy="220135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946E35-A831-4A6A-BCCA-B078CA46E247}"/>
              </a:ext>
            </a:extLst>
          </p:cNvPr>
          <p:cNvSpPr txBox="1"/>
          <p:nvPr/>
        </p:nvSpPr>
        <p:spPr>
          <a:xfrm>
            <a:off x="4991024" y="1005951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在后面组合</a:t>
            </a:r>
            <a:r>
              <a:rPr lang="en-US" altLang="zh-CN" dirty="0"/>
              <a:t>4</a:t>
            </a:r>
            <a:r>
              <a:rPr lang="zh-CN" altLang="en-US" dirty="0"/>
              <a:t>位纠错码（先暂且记为</a:t>
            </a:r>
            <a:r>
              <a:rPr lang="en-US" altLang="zh-CN" dirty="0"/>
              <a:t>0</a:t>
            </a:r>
            <a:r>
              <a:rPr lang="zh-CN" altLang="en-US" dirty="0"/>
              <a:t>）：</a:t>
            </a:r>
          </a:p>
        </p:txBody>
      </p:sp>
    </p:spTree>
    <p:extLst>
      <p:ext uri="{BB962C8B-B14F-4D97-AF65-F5344CB8AC3E}">
        <p14:creationId xmlns:p14="http://schemas.microsoft.com/office/powerpoint/2010/main" val="4246413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2F696A-AFA3-4DE6-9302-5113D21C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3900471"/>
            <a:ext cx="5401938" cy="2830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DC99C1-964D-44BF-A7E4-A98CC973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0" y="702934"/>
            <a:ext cx="3513222" cy="8217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5BA482-97F4-4E60-81CE-F4A630D43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20" y="1511629"/>
            <a:ext cx="3513222" cy="764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42B029-CDE0-4296-834E-01BCA439E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20" y="2276319"/>
            <a:ext cx="3513222" cy="7443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548691-B084-4DE6-89EE-385F6398DC76}"/>
              </a:ext>
            </a:extLst>
          </p:cNvPr>
          <p:cNvSpPr txBox="1"/>
          <p:nvPr/>
        </p:nvSpPr>
        <p:spPr>
          <a:xfrm>
            <a:off x="8167723" y="2573277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）刚好能被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EE56E1-CFB4-4DD4-ABF0-30461B696D35}"/>
              </a:ext>
            </a:extLst>
          </p:cNvPr>
          <p:cNvSpPr txBox="1"/>
          <p:nvPr/>
        </p:nvSpPr>
        <p:spPr>
          <a:xfrm>
            <a:off x="0" y="3467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计算过程：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95E049-E087-46AE-B973-967496987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714" y="1350952"/>
            <a:ext cx="4637037" cy="1086043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0F9263E-CD14-460F-BD07-29793490E736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4283242" y="1893974"/>
            <a:ext cx="2584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23013D4-1B9C-4D73-93E7-8C27ECC61C8F}"/>
              </a:ext>
            </a:extLst>
          </p:cNvPr>
          <p:cNvSpPr txBox="1"/>
          <p:nvPr/>
        </p:nvSpPr>
        <p:spPr>
          <a:xfrm>
            <a:off x="152400" y="40448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m(x)</a:t>
            </a:r>
            <a:r>
              <a:rPr lang="zh-CN" altLang="en-US" dirty="0"/>
              <a:t>除以</a:t>
            </a:r>
            <a:r>
              <a:rPr lang="en-US" altLang="zh-CN" dirty="0"/>
              <a:t>g(x)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762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2F696A-AFA3-4DE6-9302-5113D21C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3900471"/>
            <a:ext cx="5401938" cy="2830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DC99C1-964D-44BF-A7E4-A98CC9730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20" y="702934"/>
            <a:ext cx="3513222" cy="8217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5BA482-97F4-4E60-81CE-F4A630D43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20" y="1511629"/>
            <a:ext cx="3513222" cy="7646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F42B029-CDE0-4296-834E-01BCA439E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20" y="2276319"/>
            <a:ext cx="3513222" cy="7443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B548691-B084-4DE6-89EE-385F6398DC76}"/>
              </a:ext>
            </a:extLst>
          </p:cNvPr>
          <p:cNvSpPr txBox="1"/>
          <p:nvPr/>
        </p:nvSpPr>
        <p:spPr>
          <a:xfrm>
            <a:off x="8167723" y="2573277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）刚好能被</a:t>
            </a:r>
            <a:r>
              <a:rPr lang="en-US" altLang="zh-CN" dirty="0"/>
              <a:t>g(x)</a:t>
            </a:r>
            <a:r>
              <a:rPr lang="zh-CN" altLang="en-US" dirty="0"/>
              <a:t>整除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EE56E1-CFB4-4DD4-ABF0-30461B696D35}"/>
              </a:ext>
            </a:extLst>
          </p:cNvPr>
          <p:cNvSpPr txBox="1"/>
          <p:nvPr/>
        </p:nvSpPr>
        <p:spPr>
          <a:xfrm>
            <a:off x="0" y="34679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计算过程：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295E049-E087-46AE-B973-9674969879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7714" y="1350952"/>
            <a:ext cx="4637037" cy="1086043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B0F9263E-CD14-460F-BD07-29793490E736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4283242" y="1893974"/>
            <a:ext cx="2584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23013D4-1B9C-4D73-93E7-8C27ECC61C8F}"/>
              </a:ext>
            </a:extLst>
          </p:cNvPr>
          <p:cNvSpPr txBox="1"/>
          <p:nvPr/>
        </p:nvSpPr>
        <p:spPr>
          <a:xfrm>
            <a:off x="152400" y="40448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m(x)</a:t>
            </a:r>
            <a:r>
              <a:rPr lang="zh-CN" altLang="en-US" dirty="0"/>
              <a:t>除以</a:t>
            </a:r>
            <a:r>
              <a:rPr lang="en-US" altLang="zh-CN" dirty="0"/>
              <a:t>g(x)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44C3D03-BD9E-47E4-A55A-C2B5CC3F4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604" y="3900471"/>
            <a:ext cx="5145259" cy="287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55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8954EA-16A9-4BE0-8E15-2F60C80F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09" y="504619"/>
            <a:ext cx="4146698" cy="12833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F625CE-425F-4961-907C-5D6B217C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78" y="2542863"/>
            <a:ext cx="4001359" cy="13684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F627BA-4020-4E08-9E00-96B2AEC03788}"/>
              </a:ext>
            </a:extLst>
          </p:cNvPr>
          <p:cNvSpPr txBox="1"/>
          <p:nvPr/>
        </p:nvSpPr>
        <p:spPr>
          <a:xfrm>
            <a:off x="314716" y="209490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假设篡改了两位：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344D09-A7B4-4517-BC2B-750C65094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960" y="1063026"/>
            <a:ext cx="4003946" cy="23076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66FF1F-B927-417F-9CBE-8F709C2D6013}"/>
              </a:ext>
            </a:extLst>
          </p:cNvPr>
          <p:cNvSpPr txBox="1"/>
          <p:nvPr/>
        </p:nvSpPr>
        <p:spPr>
          <a:xfrm>
            <a:off x="5821579" y="564080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除以预设的多项式</a:t>
            </a:r>
            <a:r>
              <a:rPr lang="en-US" altLang="zh-CN" dirty="0"/>
              <a:t>g(x):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FA0AA7-CFB0-4B1D-AB8E-AFE9F4A42F9E}"/>
              </a:ext>
            </a:extLst>
          </p:cNvPr>
          <p:cNvSpPr txBox="1"/>
          <p:nvPr/>
        </p:nvSpPr>
        <p:spPr>
          <a:xfrm>
            <a:off x="11001566" y="30013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发现错误！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8D2663-4283-42DC-A6F4-A5342A462FDA}"/>
              </a:ext>
            </a:extLst>
          </p:cNvPr>
          <p:cNvSpPr txBox="1"/>
          <p:nvPr/>
        </p:nvSpPr>
        <p:spPr>
          <a:xfrm>
            <a:off x="247110" y="808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正确的数据及其纠错码：</a:t>
            </a:r>
          </a:p>
        </p:txBody>
      </p:sp>
    </p:spTree>
    <p:extLst>
      <p:ext uri="{BB962C8B-B14F-4D97-AF65-F5344CB8AC3E}">
        <p14:creationId xmlns:p14="http://schemas.microsoft.com/office/powerpoint/2010/main" val="1353290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78954EA-16A9-4BE0-8E15-2F60C80F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09" y="504619"/>
            <a:ext cx="4146698" cy="12833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F625CE-425F-4961-907C-5D6B217C2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78" y="2542863"/>
            <a:ext cx="4001359" cy="13684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CF627BA-4020-4E08-9E00-96B2AEC03788}"/>
              </a:ext>
            </a:extLst>
          </p:cNvPr>
          <p:cNvSpPr txBox="1"/>
          <p:nvPr/>
        </p:nvSpPr>
        <p:spPr>
          <a:xfrm>
            <a:off x="314716" y="209490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假设篡改了两位：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1344D09-A7B4-4517-BC2B-750C65094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960" y="1063026"/>
            <a:ext cx="4003946" cy="23076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366FF1F-B927-417F-9CBE-8F709C2D6013}"/>
              </a:ext>
            </a:extLst>
          </p:cNvPr>
          <p:cNvSpPr txBox="1"/>
          <p:nvPr/>
        </p:nvSpPr>
        <p:spPr>
          <a:xfrm>
            <a:off x="5821579" y="564080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除以预设的多项式</a:t>
            </a:r>
            <a:r>
              <a:rPr lang="en-US" altLang="zh-CN" dirty="0"/>
              <a:t>g(x):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E708B4-77B1-46C1-A4E2-326691DE4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" y="5070002"/>
            <a:ext cx="3419260" cy="16725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FA0AA7-CFB0-4B1D-AB8E-AFE9F4A42F9E}"/>
              </a:ext>
            </a:extLst>
          </p:cNvPr>
          <p:cNvSpPr txBox="1"/>
          <p:nvPr/>
        </p:nvSpPr>
        <p:spPr>
          <a:xfrm>
            <a:off x="11001566" y="300133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发现错误！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601FBB-78D1-416E-A3C6-B0C086108A68}"/>
              </a:ext>
            </a:extLst>
          </p:cNvPr>
          <p:cNvSpPr txBox="1"/>
          <p:nvPr/>
        </p:nvSpPr>
        <p:spPr>
          <a:xfrm>
            <a:off x="247110" y="449773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四个隐藏的等式：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F29A1E-5000-4326-A95A-CB53C3A24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967" y="5170760"/>
            <a:ext cx="6201420" cy="14710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58D2663-4283-42DC-A6F4-A5342A462FDA}"/>
              </a:ext>
            </a:extLst>
          </p:cNvPr>
          <p:cNvSpPr txBox="1"/>
          <p:nvPr/>
        </p:nvSpPr>
        <p:spPr>
          <a:xfrm>
            <a:off x="247110" y="808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正确的数据及其纠错码：</a:t>
            </a:r>
          </a:p>
        </p:txBody>
      </p:sp>
    </p:spTree>
    <p:extLst>
      <p:ext uri="{BB962C8B-B14F-4D97-AF65-F5344CB8AC3E}">
        <p14:creationId xmlns:p14="http://schemas.microsoft.com/office/powerpoint/2010/main" val="1607165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C3EA41D-8BD4-4CED-B592-DE91A946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4" y="859661"/>
            <a:ext cx="5293895" cy="25693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E2AAC6A-198E-4C08-8D94-AE7BC7C4CF98}"/>
              </a:ext>
            </a:extLst>
          </p:cNvPr>
          <p:cNvSpPr txBox="1"/>
          <p:nvPr/>
        </p:nvSpPr>
        <p:spPr>
          <a:xfrm>
            <a:off x="433137" y="367135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最终导出了错误位置和错误大小：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EF0019-E56E-491B-BF24-EEC54CF58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2" y="4160739"/>
            <a:ext cx="5192917" cy="25735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5D28D82-E78E-4717-A9C8-15E6E532DCB2}"/>
              </a:ext>
            </a:extLst>
          </p:cNvPr>
          <p:cNvSpPr txBox="1"/>
          <p:nvPr/>
        </p:nvSpPr>
        <p:spPr>
          <a:xfrm>
            <a:off x="516785" y="51678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带入公式得到四个方程：</a:t>
            </a:r>
          </a:p>
        </p:txBody>
      </p:sp>
    </p:spTree>
    <p:extLst>
      <p:ext uri="{BB962C8B-B14F-4D97-AF65-F5344CB8AC3E}">
        <p14:creationId xmlns:p14="http://schemas.microsoft.com/office/powerpoint/2010/main" val="1408654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95E3C5-604C-47E6-82A8-27DEEB69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933" y="989341"/>
            <a:ext cx="7410254" cy="36665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328C17-B2D5-4783-BED8-04F83274F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878" y="4655935"/>
            <a:ext cx="2759242" cy="20694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EE6B7B-7763-420A-B12C-159EBFEF5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3" y="2050283"/>
            <a:ext cx="3323008" cy="2492256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546374D9-CA01-499F-9FAB-4096C7286E6E}"/>
              </a:ext>
            </a:extLst>
          </p:cNvPr>
          <p:cNvSpPr/>
          <p:nvPr/>
        </p:nvSpPr>
        <p:spPr>
          <a:xfrm>
            <a:off x="3276481" y="5163265"/>
            <a:ext cx="983152" cy="109315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C945F74-C232-48B9-BEA6-732C236E78C4}"/>
              </a:ext>
            </a:extLst>
          </p:cNvPr>
          <p:cNvSpPr/>
          <p:nvPr/>
        </p:nvSpPr>
        <p:spPr>
          <a:xfrm>
            <a:off x="5185037" y="4978783"/>
            <a:ext cx="1284514" cy="109315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AC77EFA-4581-4A66-949D-24CE53977088}"/>
              </a:ext>
            </a:extLst>
          </p:cNvPr>
          <p:cNvCxnSpPr>
            <a:cxnSpLocks/>
            <a:stCxn id="9" idx="1"/>
            <a:endCxn id="8" idx="2"/>
          </p:cNvCxnSpPr>
          <p:nvPr/>
        </p:nvCxnSpPr>
        <p:spPr>
          <a:xfrm flipH="1" flipV="1">
            <a:off x="1851317" y="4542539"/>
            <a:ext cx="1569143" cy="780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F25F928-4DFA-49DF-BA10-6B959E8583D7}"/>
              </a:ext>
            </a:extLst>
          </p:cNvPr>
          <p:cNvCxnSpPr>
            <a:cxnSpLocks/>
            <a:stCxn id="10" idx="6"/>
            <a:endCxn id="4" idx="2"/>
          </p:cNvCxnSpPr>
          <p:nvPr/>
        </p:nvCxnSpPr>
        <p:spPr>
          <a:xfrm flipV="1">
            <a:off x="6469551" y="4655935"/>
            <a:ext cx="1827509" cy="86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1FE26514-F176-4AAA-BEFC-A10FD2FF9952}"/>
              </a:ext>
            </a:extLst>
          </p:cNvPr>
          <p:cNvSpPr/>
          <p:nvPr/>
        </p:nvSpPr>
        <p:spPr>
          <a:xfrm rot="20902380">
            <a:off x="7326296" y="1615898"/>
            <a:ext cx="1802183" cy="113440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CA3127-DA16-4FD0-9D8C-A1DA9BCF1DEE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制备</a:t>
            </a:r>
            <a:r>
              <a:rPr lang="en-US" altLang="zh-CN" sz="2400" b="1" dirty="0"/>
              <a:t>Prototype</a:t>
            </a:r>
            <a:r>
              <a:rPr lang="zh-CN" altLang="en-US" sz="2400" b="1" dirty="0"/>
              <a:t>（近距离效果）</a:t>
            </a:r>
          </a:p>
        </p:txBody>
      </p:sp>
    </p:spTree>
    <p:extLst>
      <p:ext uri="{BB962C8B-B14F-4D97-AF65-F5344CB8AC3E}">
        <p14:creationId xmlns:p14="http://schemas.microsoft.com/office/powerpoint/2010/main" val="158810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55B289-062F-4325-8D4C-1C9E69B5ED20}"/>
              </a:ext>
            </a:extLst>
          </p:cNvPr>
          <p:cNvSpPr txBox="1"/>
          <p:nvPr/>
        </p:nvSpPr>
        <p:spPr>
          <a:xfrm>
            <a:off x="401444" y="211872"/>
            <a:ext cx="1495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通信协议和</a:t>
            </a:r>
            <a:r>
              <a:rPr lang="en-US" altLang="zh-CN" dirty="0"/>
              <a:t>packet</a:t>
            </a:r>
            <a:r>
              <a:rPr lang="zh-CN" altLang="en-US" dirty="0"/>
              <a:t>信息</a:t>
            </a:r>
          </a:p>
        </p:txBody>
      </p:sp>
      <p:pic>
        <p:nvPicPr>
          <p:cNvPr id="2050" name="Picture 2" descr="https://img2020.cnblogs.com/blog/1914591/202110/1914591-20211013160023651-1602802998.png">
            <a:extLst>
              <a:ext uri="{FF2B5EF4-FFF2-40B4-BE49-F238E27FC236}">
                <a16:creationId xmlns:a16="http://schemas.microsoft.com/office/drawing/2014/main" id="{D01A3ECC-50C4-49BD-B748-A34E0A25C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28" y="2328171"/>
            <a:ext cx="5586760" cy="220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g2020.cnblogs.com/blog/1914591/202110/1914591-20211013160110678-2053820981.png">
            <a:extLst>
              <a:ext uri="{FF2B5EF4-FFF2-40B4-BE49-F238E27FC236}">
                <a16:creationId xmlns:a16="http://schemas.microsoft.com/office/drawing/2014/main" id="{007A9EA8-F1FB-4666-BF9D-814EAEB25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3" y="0"/>
            <a:ext cx="5957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73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A16EE9E-963F-4DC0-A3E8-53C2F058A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364" y="4152471"/>
            <a:ext cx="3661037" cy="27457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5B1C00-174F-43F9-8899-C444CACE5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893" y="557423"/>
            <a:ext cx="6114673" cy="34548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4D03C0E-1A79-4EA5-9D42-AA6A002DE111}"/>
              </a:ext>
            </a:extLst>
          </p:cNvPr>
          <p:cNvSpPr/>
          <p:nvPr/>
        </p:nvSpPr>
        <p:spPr>
          <a:xfrm rot="21150037">
            <a:off x="7743584" y="1290609"/>
            <a:ext cx="1612603" cy="94396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2E4C11-2C80-4BD6-A5A0-4C1835BCD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" y="1686459"/>
            <a:ext cx="4915759" cy="22709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1F77FD6-B2D3-46D2-8EAA-581891549E82}"/>
              </a:ext>
            </a:extLst>
          </p:cNvPr>
          <p:cNvSpPr txBox="1"/>
          <p:nvPr/>
        </p:nvSpPr>
        <p:spPr>
          <a:xfrm>
            <a:off x="114301" y="297180"/>
            <a:ext cx="526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制备</a:t>
            </a:r>
            <a:r>
              <a:rPr lang="en-US" altLang="zh-CN" sz="2400" b="1" dirty="0"/>
              <a:t>Prototype</a:t>
            </a:r>
            <a:r>
              <a:rPr lang="zh-CN" altLang="en-US" sz="2400" b="1" dirty="0"/>
              <a:t>（近距离效果）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FA091B6-C351-4910-AE67-C8D48DD394EC}"/>
              </a:ext>
            </a:extLst>
          </p:cNvPr>
          <p:cNvSpPr/>
          <p:nvPr/>
        </p:nvSpPr>
        <p:spPr>
          <a:xfrm>
            <a:off x="2547275" y="4789008"/>
            <a:ext cx="1191347" cy="177181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DC24990-870C-4EAD-8749-DC12AEA7E319}"/>
              </a:ext>
            </a:extLst>
          </p:cNvPr>
          <p:cNvSpPr/>
          <p:nvPr/>
        </p:nvSpPr>
        <p:spPr>
          <a:xfrm>
            <a:off x="5185037" y="4978783"/>
            <a:ext cx="1284514" cy="109315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F75455-92E1-4B84-84D1-85BD038B0768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701478" y="4152471"/>
            <a:ext cx="1020266" cy="896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D2C3953-76F4-4D98-9D26-5A3AABAEDA96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6469551" y="3275635"/>
            <a:ext cx="1883565" cy="2249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70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9B2567C-FC81-413A-91FD-8CE531F373F8}"/>
              </a:ext>
            </a:extLst>
          </p:cNvPr>
          <p:cNvSpPr txBox="1"/>
          <p:nvPr/>
        </p:nvSpPr>
        <p:spPr>
          <a:xfrm>
            <a:off x="234176" y="23417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扫描点的特征</a:t>
            </a:r>
            <a:r>
              <a:rPr lang="en-US" altLang="zh-CN" dirty="0"/>
              <a:t>——</a:t>
            </a:r>
            <a:r>
              <a:rPr lang="zh-CN" altLang="en-US" dirty="0"/>
              <a:t>双曲线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77D5A9-3CA2-43DF-B584-3735AE4DA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2" y="3709174"/>
            <a:ext cx="4896313" cy="31488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F77039-0768-4695-AB3B-6687CE54D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91" y="1104531"/>
            <a:ext cx="5301616" cy="21529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5F2FA4-2011-4936-B2DC-1EA344B02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044" y="1260088"/>
            <a:ext cx="6472176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81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3371ACA-B4FC-4B66-ADEB-CF7EF6D6B691}"/>
              </a:ext>
            </a:extLst>
          </p:cNvPr>
          <p:cNvSpPr txBox="1"/>
          <p:nvPr/>
        </p:nvSpPr>
        <p:spPr>
          <a:xfrm>
            <a:off x="312234" y="234176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反射率信息</a:t>
            </a:r>
          </a:p>
        </p:txBody>
      </p:sp>
      <p:pic>
        <p:nvPicPr>
          <p:cNvPr id="3074" name="Picture 2" descr="https://img2020.cnblogs.com/blog/1914591/202110/1914591-20211013162942488-124462208.png">
            <a:extLst>
              <a:ext uri="{FF2B5EF4-FFF2-40B4-BE49-F238E27FC236}">
                <a16:creationId xmlns:a16="http://schemas.microsoft.com/office/drawing/2014/main" id="{A4A05C02-5354-4552-AF96-E17F0E36B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87" y="0"/>
            <a:ext cx="6983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DB0E6C-F761-4192-B998-45BA30EF8F9C}"/>
              </a:ext>
            </a:extLst>
          </p:cNvPr>
          <p:cNvSpPr txBox="1"/>
          <p:nvPr/>
        </p:nvSpPr>
        <p:spPr>
          <a:xfrm>
            <a:off x="312234" y="836341"/>
            <a:ext cx="4259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反射率是衡量一个物体对光反射能力的指标，与物体本身的材质有很大的关系。因此，可以用此信息区分不同材质的物体。</a:t>
            </a:r>
          </a:p>
        </p:txBody>
      </p:sp>
    </p:spTree>
    <p:extLst>
      <p:ext uri="{BB962C8B-B14F-4D97-AF65-F5344CB8AC3E}">
        <p14:creationId xmlns:p14="http://schemas.microsoft.com/office/powerpoint/2010/main" val="6927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214CAD-4D79-46B6-BCFC-CE1465B8B7CE}"/>
              </a:ext>
            </a:extLst>
          </p:cNvPr>
          <p:cNvSpPr txBox="1"/>
          <p:nvPr/>
        </p:nvSpPr>
        <p:spPr>
          <a:xfrm>
            <a:off x="397164" y="295563"/>
            <a:ext cx="1148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核心解决的问题：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AC52A53-0F3F-44F4-A059-8D57C7D0D679}"/>
              </a:ext>
            </a:extLst>
          </p:cNvPr>
          <p:cNvGrpSpPr/>
          <p:nvPr/>
        </p:nvGrpSpPr>
        <p:grpSpPr>
          <a:xfrm>
            <a:off x="3321125" y="1119908"/>
            <a:ext cx="4483602" cy="3350491"/>
            <a:chOff x="2785417" y="1278234"/>
            <a:chExt cx="4880763" cy="4582299"/>
          </a:xfrm>
        </p:grpSpPr>
        <p:pic>
          <p:nvPicPr>
            <p:cNvPr id="5" name="Picture 2" descr="https://iknow-pic.cdn.bcebos.com/314e251f95cad1c8cee98d9b733e6709c93d513f?x-bce-process%3Dimage%2Fresize%2Cm_lfit%2Cw_600%2Ch_800%2Climit_1%2Fquality%2Cq_85%2Fformat%2Cf_jpg">
              <a:extLst>
                <a:ext uri="{FF2B5EF4-FFF2-40B4-BE49-F238E27FC236}">
                  <a16:creationId xmlns:a16="http://schemas.microsoft.com/office/drawing/2014/main" id="{56FA7F23-FF9B-486F-9318-4603972B9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5417" y="1278234"/>
              <a:ext cx="4880763" cy="4582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321DEE5-6EEA-4EEE-9316-725AE0B563BA}"/>
                </a:ext>
              </a:extLst>
            </p:cNvPr>
            <p:cNvSpPr/>
            <p:nvPr/>
          </p:nvSpPr>
          <p:spPr>
            <a:xfrm>
              <a:off x="3343960" y="4420101"/>
              <a:ext cx="98897" cy="10391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147A5D8-D5F6-43F3-8744-3EB6381DED77}"/>
                </a:ext>
              </a:extLst>
            </p:cNvPr>
            <p:cNvSpPr/>
            <p:nvPr/>
          </p:nvSpPr>
          <p:spPr>
            <a:xfrm>
              <a:off x="3629238" y="3870036"/>
              <a:ext cx="98897" cy="15701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58B1888-8589-4043-B8B7-7A307120DD5E}"/>
                </a:ext>
              </a:extLst>
            </p:cNvPr>
            <p:cNvSpPr/>
            <p:nvPr/>
          </p:nvSpPr>
          <p:spPr>
            <a:xfrm>
              <a:off x="3740074" y="3611418"/>
              <a:ext cx="106479" cy="1828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0C9ACF6-5F29-4652-9427-A429099CAB62}"/>
                </a:ext>
              </a:extLst>
            </p:cNvPr>
            <p:cNvSpPr/>
            <p:nvPr/>
          </p:nvSpPr>
          <p:spPr>
            <a:xfrm>
              <a:off x="4230603" y="2955636"/>
              <a:ext cx="106479" cy="26241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C45D9D1-EE08-44CD-B96A-38D063A0D594}"/>
                </a:ext>
              </a:extLst>
            </p:cNvPr>
            <p:cNvSpPr/>
            <p:nvPr/>
          </p:nvSpPr>
          <p:spPr>
            <a:xfrm>
              <a:off x="4639312" y="2281383"/>
              <a:ext cx="110837" cy="31588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AE77CCA-E277-442A-8C42-547CA62C90B2}"/>
                </a:ext>
              </a:extLst>
            </p:cNvPr>
            <p:cNvSpPr/>
            <p:nvPr/>
          </p:nvSpPr>
          <p:spPr>
            <a:xfrm>
              <a:off x="5200027" y="1551709"/>
              <a:ext cx="113148" cy="39888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E2418E7-EC3F-4486-AE10-8B95D0BB6AAB}"/>
                </a:ext>
              </a:extLst>
            </p:cNvPr>
            <p:cNvSpPr/>
            <p:nvPr/>
          </p:nvSpPr>
          <p:spPr>
            <a:xfrm>
              <a:off x="5815643" y="2484582"/>
              <a:ext cx="106479" cy="3055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8175D3A-96F1-43A7-893D-87C3C18F8095}"/>
                </a:ext>
              </a:extLst>
            </p:cNvPr>
            <p:cNvSpPr/>
            <p:nvPr/>
          </p:nvSpPr>
          <p:spPr>
            <a:xfrm>
              <a:off x="5912624" y="2604655"/>
              <a:ext cx="110837" cy="29358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60067DA-598E-4237-8D14-DCA5D0D5B3A4}"/>
                </a:ext>
              </a:extLst>
            </p:cNvPr>
            <p:cNvSpPr/>
            <p:nvPr/>
          </p:nvSpPr>
          <p:spPr>
            <a:xfrm>
              <a:off x="6267832" y="3260436"/>
              <a:ext cx="110837" cy="2319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A3E5E8C-77E7-4D4C-89C8-C66FB1FA30A9}"/>
                </a:ext>
              </a:extLst>
            </p:cNvPr>
            <p:cNvSpPr/>
            <p:nvPr/>
          </p:nvSpPr>
          <p:spPr>
            <a:xfrm>
              <a:off x="6881137" y="4184073"/>
              <a:ext cx="141287" cy="139569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066BC07-6BC6-4ED4-8048-AF9AC0EC7D34}"/>
              </a:ext>
            </a:extLst>
          </p:cNvPr>
          <p:cNvSpPr txBox="1"/>
          <p:nvPr/>
        </p:nvSpPr>
        <p:spPr>
          <a:xfrm>
            <a:off x="397164" y="4745368"/>
            <a:ext cx="1148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激光雷达的线分辨率（横向和纵向）。单次扫描结果是一个稀疏采样。对多次采样的结果进行融合，获得一个高密度的点云结果，对这个结果进行解码。（编码方案和纠错方案取决于最终的采样点的密度与分布）</a:t>
            </a:r>
          </a:p>
        </p:txBody>
      </p:sp>
    </p:spTree>
    <p:extLst>
      <p:ext uri="{BB962C8B-B14F-4D97-AF65-F5344CB8AC3E}">
        <p14:creationId xmlns:p14="http://schemas.microsoft.com/office/powerpoint/2010/main" val="251616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D0D0847-A7C2-40DA-8390-397468E57092}"/>
              </a:ext>
            </a:extLst>
          </p:cNvPr>
          <p:cNvSpPr txBox="1"/>
          <p:nvPr/>
        </p:nvSpPr>
        <p:spPr>
          <a:xfrm>
            <a:off x="175260" y="44196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一维条码技术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FFB2A5-746C-49E9-AFEA-9D11887A800A}"/>
              </a:ext>
            </a:extLst>
          </p:cNvPr>
          <p:cNvSpPr txBox="1"/>
          <p:nvPr/>
        </p:nvSpPr>
        <p:spPr>
          <a:xfrm>
            <a:off x="243840" y="982980"/>
            <a:ext cx="11330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一维条码是由一组规则排列的条、空以及对应的字符组成的标记，“</a:t>
            </a:r>
            <a:r>
              <a:rPr lang="zh-CN" altLang="en-US" b="1" dirty="0"/>
              <a:t>条</a:t>
            </a:r>
            <a:r>
              <a:rPr lang="zh-CN" altLang="en-US" dirty="0"/>
              <a:t>”是对光</a:t>
            </a:r>
            <a:r>
              <a:rPr lang="zh-CN" altLang="en-US" b="1" dirty="0"/>
              <a:t>反射率较低</a:t>
            </a:r>
            <a:r>
              <a:rPr lang="zh-CN" altLang="en-US" dirty="0"/>
              <a:t>的部分，“</a:t>
            </a:r>
            <a:r>
              <a:rPr lang="zh-CN" altLang="en-US" b="1" dirty="0"/>
              <a:t>空</a:t>
            </a:r>
            <a:r>
              <a:rPr lang="zh-CN" altLang="en-US" dirty="0"/>
              <a:t>”是对光线</a:t>
            </a:r>
            <a:r>
              <a:rPr lang="zh-CN" altLang="en-US" b="1" dirty="0"/>
              <a:t>反射率较高</a:t>
            </a:r>
            <a:r>
              <a:rPr lang="zh-CN" altLang="en-US" dirty="0"/>
              <a:t>的部分。这些条和空组成的数据表达一定的信息，并能够通过特定的设备识读，转换成与计算机兼容的二进制和十进制信息。对于一维条码来说，需要通过数据库建立条码与物品信息的对应关系。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3E4F0B-FEA5-4CF5-ABFC-CCEF2B0D7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4860259"/>
            <a:ext cx="6271470" cy="8578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B181638-19FD-44C8-B02A-52ED73BA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617" y="3346728"/>
            <a:ext cx="4791075" cy="320992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9BA5178-6A34-480D-BBCB-E12B3875F550}"/>
              </a:ext>
            </a:extLst>
          </p:cNvPr>
          <p:cNvSpPr txBox="1"/>
          <p:nvPr/>
        </p:nvSpPr>
        <p:spPr>
          <a:xfrm>
            <a:off x="243840" y="29773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一维条码的结构</a:t>
            </a:r>
          </a:p>
        </p:txBody>
      </p:sp>
    </p:spTree>
    <p:extLst>
      <p:ext uri="{BB962C8B-B14F-4D97-AF65-F5344CB8AC3E}">
        <p14:creationId xmlns:p14="http://schemas.microsoft.com/office/powerpoint/2010/main" val="222587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2901</Words>
  <Application>Microsoft Office PowerPoint</Application>
  <PresentationFormat>宽屏</PresentationFormat>
  <Paragraphs>236</Paragraphs>
  <Slides>50</Slides>
  <Notes>16</Notes>
  <HiddenSlides>4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Yunxiang Cai</dc:creator>
  <cp:lastModifiedBy>Yunxiang Cai</cp:lastModifiedBy>
  <cp:revision>52</cp:revision>
  <dcterms:created xsi:type="dcterms:W3CDTF">2021-10-24T07:41:24Z</dcterms:created>
  <dcterms:modified xsi:type="dcterms:W3CDTF">2021-10-27T11:43:29Z</dcterms:modified>
</cp:coreProperties>
</file>